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0" r:id="rId3"/>
    <p:sldId id="348" r:id="rId4"/>
    <p:sldId id="331" r:id="rId5"/>
    <p:sldId id="349" r:id="rId6"/>
    <p:sldId id="334" r:id="rId7"/>
    <p:sldId id="350" r:id="rId8"/>
    <p:sldId id="335" r:id="rId9"/>
    <p:sldId id="332" r:id="rId10"/>
    <p:sldId id="333" r:id="rId11"/>
    <p:sldId id="336" r:id="rId12"/>
    <p:sldId id="318" r:id="rId13"/>
    <p:sldId id="338" r:id="rId14"/>
    <p:sldId id="339" r:id="rId15"/>
    <p:sldId id="340" r:id="rId16"/>
    <p:sldId id="341" r:id="rId17"/>
    <p:sldId id="342" r:id="rId18"/>
    <p:sldId id="343" r:id="rId19"/>
    <p:sldId id="344" r:id="rId20"/>
    <p:sldId id="345" r:id="rId21"/>
    <p:sldId id="346" r:id="rId22"/>
    <p:sldId id="347" r:id="rId23"/>
    <p:sldId id="287" r:id="rId24"/>
    <p:sldId id="288" r:id="rId25"/>
    <p:sldId id="289" r:id="rId26"/>
    <p:sldId id="290" r:id="rId27"/>
    <p:sldId id="291" r:id="rId28"/>
    <p:sldId id="292" r:id="rId29"/>
    <p:sldId id="293" r:id="rId30"/>
    <p:sldId id="294" r:id="rId31"/>
    <p:sldId id="295" r:id="rId32"/>
    <p:sldId id="351"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8814" autoAdjust="0"/>
  </p:normalViewPr>
  <p:slideViewPr>
    <p:cSldViewPr>
      <p:cViewPr>
        <p:scale>
          <a:sx n="72" d="100"/>
          <a:sy n="72" d="100"/>
        </p:scale>
        <p:origin x="-1290" y="-78"/>
      </p:cViewPr>
      <p:guideLst>
        <p:guide orient="horz" pos="2160"/>
        <p:guide pos="2880"/>
      </p:guideLst>
    </p:cSldViewPr>
  </p:slideViewPr>
  <p:outlineViewPr>
    <p:cViewPr>
      <p:scale>
        <a:sx n="33" d="100"/>
        <a:sy n="33" d="100"/>
      </p:scale>
      <p:origin x="0" y="33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EDC00C1-B6DD-4F17-AFD2-B58FF497C870}" type="datetimeFigureOut">
              <a:rPr lang="pt-BR" smtClean="0"/>
              <a:pPr/>
              <a:t>10/11/2011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321617569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DC00C1-B6DD-4F17-AFD2-B58FF497C870}" type="datetimeFigureOut">
              <a:rPr lang="pt-BR" smtClean="0"/>
              <a:pPr/>
              <a:t>10/11/2011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1485798829"/>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DC00C1-B6DD-4F17-AFD2-B58FF497C870}" type="datetimeFigureOut">
              <a:rPr lang="pt-BR" smtClean="0"/>
              <a:pPr/>
              <a:t>10/11/2011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348068597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EDC00C1-B6DD-4F17-AFD2-B58FF497C870}" type="datetimeFigureOut">
              <a:rPr lang="pt-BR" smtClean="0"/>
              <a:pPr/>
              <a:t>10/11/2011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2709485809"/>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EDC00C1-B6DD-4F17-AFD2-B58FF497C870}" type="datetimeFigureOut">
              <a:rPr lang="pt-BR" smtClean="0"/>
              <a:pPr/>
              <a:t>10/11/2011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46817052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EDC00C1-B6DD-4F17-AFD2-B58FF497C870}" type="datetimeFigureOut">
              <a:rPr lang="pt-BR" smtClean="0"/>
              <a:pPr/>
              <a:t>10/11/2011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133260869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EDC00C1-B6DD-4F17-AFD2-B58FF497C870}" type="datetimeFigureOut">
              <a:rPr lang="pt-BR" smtClean="0"/>
              <a:pPr/>
              <a:t>10/11/2011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3115400204"/>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EDC00C1-B6DD-4F17-AFD2-B58FF497C870}" type="datetimeFigureOut">
              <a:rPr lang="pt-BR" smtClean="0"/>
              <a:pPr/>
              <a:t>10/11/2011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1052540049"/>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EDC00C1-B6DD-4F17-AFD2-B58FF497C870}" type="datetimeFigureOut">
              <a:rPr lang="pt-BR" smtClean="0"/>
              <a:pPr/>
              <a:t>10/11/2011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71729166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DC00C1-B6DD-4F17-AFD2-B58FF497C870}" type="datetimeFigureOut">
              <a:rPr lang="pt-BR" smtClean="0"/>
              <a:pPr/>
              <a:t>10/11/2011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3878790735"/>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EDC00C1-B6DD-4F17-AFD2-B58FF497C870}" type="datetimeFigureOut">
              <a:rPr lang="pt-BR" smtClean="0"/>
              <a:pPr/>
              <a:t>10/11/2011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136812300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C00C1-B6DD-4F17-AFD2-B58FF497C870}" type="datetimeFigureOut">
              <a:rPr lang="pt-BR" smtClean="0"/>
              <a:pPr/>
              <a:t>10/11/2011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1A475-8961-41E6-B573-94B966401828}" type="slidenum">
              <a:rPr lang="pt-BR" smtClean="0"/>
              <a:pPr/>
              <a:t>‹nº›</a:t>
            </a:fld>
            <a:endParaRPr lang="pt-BR"/>
          </a:p>
        </p:txBody>
      </p:sp>
    </p:spTree>
    <p:extLst>
      <p:ext uri="{BB962C8B-B14F-4D97-AF65-F5344CB8AC3E}">
        <p14:creationId xmlns:p14="http://schemas.microsoft.com/office/powerpoint/2010/main" xmlns="" val="74011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i44.photobucket.com/albums/f1/arteevicio/numerosangulo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2" name="Título 1"/>
          <p:cNvSpPr>
            <a:spLocks noGrp="1"/>
          </p:cNvSpPr>
          <p:nvPr>
            <p:ph type="ctrTitle"/>
          </p:nvPr>
        </p:nvSpPr>
        <p:spPr>
          <a:xfrm>
            <a:off x="351809" y="1854251"/>
            <a:ext cx="8568952" cy="2592287"/>
          </a:xfrm>
          <a:effectLst>
            <a:glow rad="127000">
              <a:schemeClr val="tx1">
                <a:lumMod val="95000"/>
                <a:lumOff val="5000"/>
              </a:schemeClr>
            </a:glow>
          </a:effectLst>
        </p:spPr>
        <p:txBody>
          <a:bodyP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p>
            <a:r>
              <a:rPr lang="pt-BR" sz="8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A IMPORTÂNCIA </a:t>
            </a:r>
            <a:br>
              <a:rPr lang="pt-BR" sz="8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br>
            <a:r>
              <a:rPr lang="pt-BR" sz="8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DOS NÚMEROS</a:t>
            </a:r>
            <a:endParaRPr lang="pt-BR" sz="88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642235270"/>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4" name="Retângulo 3"/>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solidFill>
                <a:prstClr val="black"/>
              </a:solidFill>
            </a:endParaRPr>
          </a:p>
        </p:txBody>
      </p:sp>
      <p:sp>
        <p:nvSpPr>
          <p:cNvPr id="2" name="Retângulo 1"/>
          <p:cNvSpPr/>
          <p:nvPr/>
        </p:nvSpPr>
        <p:spPr>
          <a:xfrm>
            <a:off x="2286000" y="1240709"/>
            <a:ext cx="4572000" cy="4376583"/>
          </a:xfrm>
          <a:prstGeom prst="rect">
            <a:avLst/>
          </a:prstGeom>
        </p:spPr>
        <p:txBody>
          <a:bodyPr>
            <a:spAutoFit/>
          </a:bodyPr>
          <a:lstStyle/>
          <a:p>
            <a:pPr algn="ctr">
              <a:spcBef>
                <a:spcPct val="20000"/>
              </a:spcBef>
            </a:pPr>
            <a:r>
              <a:rPr lang="pt-BR" sz="4800" b="1" dirty="0">
                <a:solidFill>
                  <a:prstClr val="black"/>
                </a:solidFill>
                <a:latin typeface="Times New Roman"/>
                <a:ea typeface="Times New Roman"/>
                <a:cs typeface="Times New Roman"/>
              </a:rPr>
              <a:t>5</a:t>
            </a:r>
            <a:endParaRPr lang="pt-BR" sz="1100" dirty="0">
              <a:solidFill>
                <a:prstClr val="black"/>
              </a:solidFill>
              <a:ea typeface="Calibri"/>
              <a:cs typeface="Times New Roman"/>
            </a:endParaRPr>
          </a:p>
          <a:p>
            <a:pPr algn="ctr">
              <a:spcBef>
                <a:spcPct val="20000"/>
              </a:spcBef>
            </a:pPr>
            <a:r>
              <a:rPr lang="pt-BR" sz="4800" b="1" dirty="0">
                <a:solidFill>
                  <a:prstClr val="black"/>
                </a:solidFill>
                <a:latin typeface="Times New Roman"/>
                <a:ea typeface="Times New Roman"/>
                <a:cs typeface="Times New Roman"/>
              </a:rPr>
              <a:t>4    6</a:t>
            </a:r>
            <a:endParaRPr lang="pt-BR" sz="1100" dirty="0">
              <a:solidFill>
                <a:prstClr val="black"/>
              </a:solidFill>
              <a:ea typeface="Calibri"/>
              <a:cs typeface="Times New Roman"/>
            </a:endParaRPr>
          </a:p>
          <a:p>
            <a:pPr algn="ctr">
              <a:spcBef>
                <a:spcPct val="20000"/>
              </a:spcBef>
            </a:pPr>
            <a:r>
              <a:rPr lang="pt-BR" sz="4800" b="1" dirty="0">
                <a:solidFill>
                  <a:prstClr val="black"/>
                </a:solidFill>
                <a:latin typeface="Times New Roman"/>
                <a:ea typeface="Times New Roman"/>
                <a:cs typeface="Times New Roman"/>
              </a:rPr>
              <a:t>3        7</a:t>
            </a:r>
            <a:endParaRPr lang="pt-BR" sz="1100" dirty="0">
              <a:solidFill>
                <a:prstClr val="black"/>
              </a:solidFill>
              <a:ea typeface="Calibri"/>
              <a:cs typeface="Times New Roman"/>
            </a:endParaRPr>
          </a:p>
          <a:p>
            <a:pPr algn="ctr">
              <a:spcBef>
                <a:spcPct val="20000"/>
              </a:spcBef>
            </a:pPr>
            <a:r>
              <a:rPr lang="pt-BR" sz="4800" b="1" dirty="0">
                <a:solidFill>
                  <a:prstClr val="black"/>
                </a:solidFill>
                <a:latin typeface="Times New Roman"/>
                <a:ea typeface="Times New Roman"/>
                <a:cs typeface="Times New Roman"/>
              </a:rPr>
              <a:t>2            8</a:t>
            </a:r>
            <a:endParaRPr lang="pt-BR" sz="1100" dirty="0">
              <a:solidFill>
                <a:prstClr val="black"/>
              </a:solidFill>
              <a:ea typeface="Calibri"/>
              <a:cs typeface="Times New Roman"/>
            </a:endParaRPr>
          </a:p>
          <a:p>
            <a:pPr algn="ctr">
              <a:spcBef>
                <a:spcPct val="20000"/>
              </a:spcBef>
            </a:pPr>
            <a:r>
              <a:rPr lang="pt-BR" sz="4800" b="1" dirty="0">
                <a:solidFill>
                  <a:prstClr val="black"/>
                </a:solidFill>
                <a:latin typeface="Times New Roman"/>
                <a:ea typeface="Times New Roman"/>
                <a:cs typeface="Times New Roman"/>
              </a:rPr>
              <a:t>1                  9</a:t>
            </a:r>
            <a:endParaRPr lang="pt-BR" sz="1100" dirty="0">
              <a:solidFill>
                <a:prstClr val="black"/>
              </a:solidFill>
              <a:ea typeface="Calibri"/>
              <a:cs typeface="Times New Roman"/>
            </a:endParaRPr>
          </a:p>
        </p:txBody>
      </p:sp>
    </p:spTree>
    <p:extLst>
      <p:ext uri="{BB962C8B-B14F-4D97-AF65-F5344CB8AC3E}">
        <p14:creationId xmlns:p14="http://schemas.microsoft.com/office/powerpoint/2010/main" xmlns="" val="18084220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2" name="CaixaDeTexto 1"/>
          <p:cNvSpPr txBox="1"/>
          <p:nvPr/>
        </p:nvSpPr>
        <p:spPr>
          <a:xfrm>
            <a:off x="1027963" y="404664"/>
            <a:ext cx="7344816" cy="6001643"/>
          </a:xfrm>
          <a:prstGeom prst="rect">
            <a:avLst/>
          </a:prstGeom>
          <a:noFill/>
        </p:spPr>
        <p:txBody>
          <a:bodyPr wrap="square" rtlCol="0">
            <a:spAutoFit/>
          </a:bodyPr>
          <a:lstStyle>
            <a:defPPr>
              <a:defRPr lang="pt-BR"/>
            </a:defPPr>
            <a:lvl1pPr algn="just">
              <a:lnSpc>
                <a:spcPct val="150000"/>
              </a:lnSpc>
              <a:spcAft>
                <a:spcPts val="0"/>
              </a:spcAft>
              <a:defRPr sz="2000" b="1">
                <a:ln w="1905"/>
                <a:effectLst>
                  <a:innerShdw blurRad="69850" dist="43180" dir="5400000">
                    <a:srgbClr val="000000">
                      <a:alpha val="65000"/>
                    </a:srgbClr>
                  </a:innerShdw>
                </a:effectLst>
                <a:latin typeface="Arial"/>
                <a:ea typeface="Calibri"/>
                <a:cs typeface="Times New Roman"/>
              </a:defRPr>
            </a:lvl1pPr>
          </a:lstStyle>
          <a:p>
            <a:r>
              <a:rPr lang="pt-BR" dirty="0"/>
              <a:t> </a:t>
            </a:r>
          </a:p>
          <a:p>
            <a:r>
              <a:rPr lang="pt-BR" sz="2400" dirty="0"/>
              <a:t>ITAMAR FRANCO: 28.6.1930 – 2</a:t>
            </a:r>
          </a:p>
          <a:p>
            <a:endParaRPr lang="pt-BR" sz="2400" dirty="0"/>
          </a:p>
          <a:p>
            <a:r>
              <a:rPr lang="pt-BR" sz="2400" dirty="0"/>
              <a:t>FERNANDO HENRIQUE CARDOSO: 18.6.1931 – 2</a:t>
            </a:r>
          </a:p>
          <a:p>
            <a:endParaRPr lang="pt-BR" sz="2400" dirty="0"/>
          </a:p>
          <a:p>
            <a:r>
              <a:rPr lang="pt-BR" sz="2400" dirty="0"/>
              <a:t>LUIZ INÁCIO LULA DA SILVA: 27.10.1945 – 2</a:t>
            </a:r>
          </a:p>
          <a:p>
            <a:endParaRPr lang="pt-BR" sz="2400" dirty="0"/>
          </a:p>
          <a:p>
            <a:r>
              <a:rPr lang="pt-BR" sz="2400" dirty="0"/>
              <a:t>DILMA ROUSSEF: 14.12.1947 – 2</a:t>
            </a:r>
          </a:p>
          <a:p>
            <a:endParaRPr lang="pt-BR" sz="2400" dirty="0"/>
          </a:p>
          <a:p>
            <a:r>
              <a:rPr lang="pt-BR" sz="2400" dirty="0"/>
              <a:t>JOSÉ SERRA: 19.3.1942 – 2</a:t>
            </a:r>
          </a:p>
          <a:p>
            <a:r>
              <a:rPr lang="pt-BR" dirty="0"/>
              <a:t> </a:t>
            </a:r>
          </a:p>
        </p:txBody>
      </p:sp>
    </p:spTree>
    <p:extLst>
      <p:ext uri="{BB962C8B-B14F-4D97-AF65-F5344CB8AC3E}">
        <p14:creationId xmlns:p14="http://schemas.microsoft.com/office/powerpoint/2010/main" xmlns="" val="344644547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4" name="Retângulo 3"/>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2" name="CaixaDeTexto 1"/>
          <p:cNvSpPr txBox="1"/>
          <p:nvPr/>
        </p:nvSpPr>
        <p:spPr>
          <a:xfrm>
            <a:off x="1306448" y="692696"/>
            <a:ext cx="6696744" cy="5663089"/>
          </a:xfrm>
          <a:prstGeom prst="rect">
            <a:avLst/>
          </a:prstGeom>
          <a:noFill/>
        </p:spPr>
        <p:txBody>
          <a:bodyPr wrap="square" rtlCol="0">
            <a:spAutoFit/>
          </a:bodyPr>
          <a:lstStyle/>
          <a:p>
            <a:pPr algn="just">
              <a:spcAft>
                <a:spcPts val="0"/>
              </a:spcAft>
            </a:pPr>
            <a:r>
              <a:rPr lang="pt-BR" sz="1100" b="1" dirty="0">
                <a:latin typeface="Arial"/>
                <a:ea typeface="Calibri"/>
                <a:cs typeface="Times New Roman"/>
              </a:rPr>
              <a:t> </a:t>
            </a:r>
            <a:endParaRPr lang="pt-BR" sz="900" dirty="0">
              <a:ea typeface="Calibri"/>
              <a:cs typeface="Times New Roman"/>
            </a:endParaRPr>
          </a:p>
          <a:p>
            <a:pPr algn="just">
              <a:spcAft>
                <a:spcPts val="0"/>
              </a:spcAft>
            </a:pPr>
            <a:r>
              <a:rPr lang="pt-BR" sz="1100" b="1" dirty="0">
                <a:latin typeface="Arial"/>
                <a:ea typeface="Calibri"/>
                <a:cs typeface="Times New Roman"/>
              </a:rPr>
              <a:t> </a:t>
            </a:r>
            <a:endParaRPr lang="pt-BR" sz="900" dirty="0">
              <a:ea typeface="Calibri"/>
              <a:cs typeface="Times New Roman"/>
            </a:endParaRPr>
          </a:p>
          <a:p>
            <a:pPr algn="ctr">
              <a:spcAft>
                <a:spcPts val="0"/>
              </a:spcAft>
            </a:pPr>
            <a:r>
              <a:rPr lang="pt-BR" sz="4400" b="1" dirty="0">
                <a:latin typeface="Arial"/>
                <a:ea typeface="Calibri"/>
                <a:cs typeface="Times New Roman"/>
              </a:rPr>
              <a:t>DATA DE NASCIMENTO</a:t>
            </a:r>
            <a:endParaRPr lang="pt-BR" sz="1600" dirty="0">
              <a:ea typeface="Calibri"/>
              <a:cs typeface="Times New Roman"/>
            </a:endParaRPr>
          </a:p>
          <a:p>
            <a:pPr algn="just">
              <a:spcAft>
                <a:spcPts val="0"/>
              </a:spcAft>
            </a:pPr>
            <a:r>
              <a:rPr lang="pt-BR" sz="2400" b="1" dirty="0">
                <a:latin typeface="Arial"/>
                <a:ea typeface="Calibri"/>
                <a:cs typeface="Times New Roman"/>
              </a:rPr>
              <a:t> </a:t>
            </a:r>
            <a:endParaRPr lang="pt-BR" sz="1600" dirty="0">
              <a:ea typeface="Calibri"/>
              <a:cs typeface="Times New Roman"/>
            </a:endParaRPr>
          </a:p>
          <a:p>
            <a:pPr algn="just">
              <a:spcAft>
                <a:spcPts val="0"/>
              </a:spcAft>
            </a:pPr>
            <a:r>
              <a:rPr lang="pt-BR" sz="2400" b="1" dirty="0">
                <a:latin typeface="Arial"/>
                <a:ea typeface="Calibri"/>
                <a:cs typeface="Times New Roman"/>
              </a:rPr>
              <a:t> </a:t>
            </a:r>
            <a:endParaRPr lang="pt-BR" sz="1600" dirty="0">
              <a:ea typeface="Calibri"/>
              <a:cs typeface="Times New Roman"/>
            </a:endParaRPr>
          </a:p>
          <a:p>
            <a:pPr algn="just">
              <a:spcAft>
                <a:spcPts val="0"/>
              </a:spcAft>
            </a:pPr>
            <a:r>
              <a:rPr lang="pt-BR" sz="2400" b="1" dirty="0">
                <a:latin typeface="Arial"/>
                <a:ea typeface="Calibri"/>
                <a:cs typeface="Times New Roman"/>
              </a:rPr>
              <a:t> </a:t>
            </a:r>
            <a:endParaRPr lang="pt-BR" sz="1600" dirty="0">
              <a:ea typeface="Calibri"/>
              <a:cs typeface="Times New Roman"/>
            </a:endParaRPr>
          </a:p>
          <a:p>
            <a:pPr algn="ctr">
              <a:spcAft>
                <a:spcPts val="0"/>
              </a:spcAft>
            </a:pPr>
            <a:r>
              <a:rPr lang="pt-BR" sz="8800" b="1" dirty="0">
                <a:latin typeface="Arial"/>
                <a:ea typeface="Calibri"/>
                <a:cs typeface="Times New Roman"/>
              </a:rPr>
              <a:t>=</a:t>
            </a:r>
            <a:endParaRPr lang="pt-BR" sz="1600" dirty="0">
              <a:ea typeface="Calibri"/>
              <a:cs typeface="Times New Roman"/>
            </a:endParaRPr>
          </a:p>
          <a:p>
            <a:pPr algn="ctr">
              <a:spcAft>
                <a:spcPts val="0"/>
              </a:spcAft>
            </a:pPr>
            <a:r>
              <a:rPr lang="pt-BR" sz="2400" b="1" dirty="0">
                <a:latin typeface="Arial"/>
                <a:ea typeface="Calibri"/>
                <a:cs typeface="Times New Roman"/>
              </a:rPr>
              <a:t> </a:t>
            </a:r>
            <a:endParaRPr lang="pt-BR" sz="1600" dirty="0">
              <a:ea typeface="Calibri"/>
              <a:cs typeface="Times New Roman"/>
            </a:endParaRPr>
          </a:p>
          <a:p>
            <a:pPr algn="ctr">
              <a:spcAft>
                <a:spcPts val="0"/>
              </a:spcAft>
            </a:pPr>
            <a:r>
              <a:rPr lang="pt-BR" sz="2400" b="1" dirty="0">
                <a:latin typeface="Arial"/>
                <a:ea typeface="Calibri"/>
                <a:cs typeface="Times New Roman"/>
              </a:rPr>
              <a:t> </a:t>
            </a:r>
            <a:endParaRPr lang="pt-BR" sz="1600" dirty="0">
              <a:ea typeface="Calibri"/>
              <a:cs typeface="Times New Roman"/>
            </a:endParaRPr>
          </a:p>
          <a:p>
            <a:pPr algn="ctr">
              <a:spcAft>
                <a:spcPts val="0"/>
              </a:spcAft>
            </a:pPr>
            <a:r>
              <a:rPr lang="pt-BR" sz="8800" b="1" dirty="0">
                <a:latin typeface="Arial"/>
                <a:ea typeface="Calibri"/>
                <a:cs typeface="Times New Roman"/>
              </a:rPr>
              <a:t>D</a:t>
            </a:r>
            <a:r>
              <a:rPr lang="pt-BR" sz="3200" b="1" dirty="0">
                <a:latin typeface="Arial"/>
                <a:ea typeface="Calibri"/>
                <a:cs typeface="Times New Roman"/>
              </a:rPr>
              <a:t>ATA DE </a:t>
            </a:r>
            <a:r>
              <a:rPr lang="pt-BR" sz="8800" b="1" dirty="0">
                <a:latin typeface="Arial"/>
                <a:ea typeface="Calibri"/>
                <a:cs typeface="Times New Roman"/>
              </a:rPr>
              <a:t>NA</a:t>
            </a:r>
            <a:r>
              <a:rPr lang="pt-BR" sz="3200" b="1" dirty="0">
                <a:latin typeface="Arial"/>
                <a:ea typeface="Calibri"/>
                <a:cs typeface="Times New Roman"/>
              </a:rPr>
              <a:t>SCIMENTO</a:t>
            </a:r>
            <a:endParaRPr lang="pt-BR" sz="1600" dirty="0">
              <a:ea typeface="Calibri"/>
              <a:cs typeface="Times New Roman"/>
            </a:endParaRPr>
          </a:p>
        </p:txBody>
      </p:sp>
    </p:spTree>
    <p:extLst>
      <p:ext uri="{BB962C8B-B14F-4D97-AF65-F5344CB8AC3E}">
        <p14:creationId xmlns:p14="http://schemas.microsoft.com/office/powerpoint/2010/main" xmlns="" val="162491646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CrisscrossEtching trans="40000"/>
                    </a14:imgEffect>
                  </a14:imgLayer>
                </a14:imgProps>
              </a:ext>
              <a:ext uri="{28A0092B-C50C-407E-A947-70E740481C1C}">
                <a14:useLocalDpi xmlns:a14="http://schemas.microsoft.com/office/drawing/2010/main" xmlns="" val="0"/>
              </a:ext>
            </a:extLst>
          </a:blip>
          <a:srcRect r="8283"/>
          <a:stretch/>
        </p:blipFill>
        <p:spPr>
          <a:xfrm>
            <a:off x="-828600" y="-21385"/>
            <a:ext cx="9972600" cy="6946773"/>
          </a:xfrm>
          <a:prstGeom prst="rect">
            <a:avLst/>
          </a:prstGeom>
          <a:solidFill>
            <a:schemeClr val="tx1"/>
          </a:solidFill>
        </p:spPr>
      </p:pic>
      <p:sp>
        <p:nvSpPr>
          <p:cNvPr id="2" name="Título 1"/>
          <p:cNvSpPr>
            <a:spLocks noGrp="1"/>
          </p:cNvSpPr>
          <p:nvPr>
            <p:ph type="title"/>
          </p:nvPr>
        </p:nvSpPr>
        <p:spPr>
          <a:xfrm>
            <a:off x="223239" y="1268760"/>
            <a:ext cx="8229600" cy="446449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t-BR" sz="11500" b="1" dirty="0" smtClean="0">
                <a:ln w="11430"/>
                <a:solidFill>
                  <a:schemeClr val="tx1">
                    <a:lumMod val="95000"/>
                    <a:lumOff val="5000"/>
                  </a:schemeClr>
                </a:solidFill>
                <a:effectLst>
                  <a:outerShdw blurRad="50800" dist="39000" dir="5460000" algn="tl">
                    <a:srgbClr val="000000">
                      <a:alpha val="38000"/>
                    </a:srgbClr>
                  </a:outerShdw>
                </a:effectLst>
                <a:latin typeface="Georgia" pitchFamily="18" charset="0"/>
              </a:rPr>
              <a:t>CARTAS  </a:t>
            </a:r>
            <a:br>
              <a:rPr lang="pt-BR" sz="11500" b="1" dirty="0" smtClean="0">
                <a:ln w="11430"/>
                <a:solidFill>
                  <a:schemeClr val="tx1">
                    <a:lumMod val="95000"/>
                    <a:lumOff val="5000"/>
                  </a:schemeClr>
                </a:solidFill>
                <a:effectLst>
                  <a:outerShdw blurRad="50800" dist="39000" dir="5460000" algn="tl">
                    <a:srgbClr val="000000">
                      <a:alpha val="38000"/>
                    </a:srgbClr>
                  </a:outerShdw>
                </a:effectLst>
                <a:latin typeface="Georgia" pitchFamily="18" charset="0"/>
              </a:rPr>
            </a:br>
            <a:r>
              <a:rPr lang="pt-BR" sz="11500" b="1" dirty="0" smtClean="0">
                <a:ln w="11430"/>
                <a:solidFill>
                  <a:schemeClr val="tx1">
                    <a:lumMod val="95000"/>
                    <a:lumOff val="5000"/>
                  </a:schemeClr>
                </a:solidFill>
                <a:effectLst>
                  <a:outerShdw blurRad="50800" dist="39000" dir="5460000" algn="tl">
                    <a:srgbClr val="000000">
                      <a:alpha val="38000"/>
                    </a:srgbClr>
                  </a:outerShdw>
                </a:effectLst>
                <a:latin typeface="Georgia" pitchFamily="18" charset="0"/>
              </a:rPr>
              <a:t>DE  </a:t>
            </a:r>
            <a:br>
              <a:rPr lang="pt-BR" sz="11500" b="1" dirty="0" smtClean="0">
                <a:ln w="11430"/>
                <a:solidFill>
                  <a:schemeClr val="tx1">
                    <a:lumMod val="95000"/>
                    <a:lumOff val="5000"/>
                  </a:schemeClr>
                </a:solidFill>
                <a:effectLst>
                  <a:outerShdw blurRad="50800" dist="39000" dir="5460000" algn="tl">
                    <a:srgbClr val="000000">
                      <a:alpha val="38000"/>
                    </a:srgbClr>
                  </a:outerShdw>
                </a:effectLst>
                <a:latin typeface="Georgia" pitchFamily="18" charset="0"/>
              </a:rPr>
            </a:br>
            <a:r>
              <a:rPr lang="pt-BR" sz="11500" b="1" dirty="0" smtClean="0">
                <a:ln w="11430"/>
                <a:solidFill>
                  <a:schemeClr val="tx1">
                    <a:lumMod val="95000"/>
                    <a:lumOff val="5000"/>
                  </a:schemeClr>
                </a:solidFill>
                <a:effectLst>
                  <a:outerShdw blurRad="50800" dist="39000" dir="5460000" algn="tl">
                    <a:srgbClr val="000000">
                      <a:alpha val="38000"/>
                    </a:srgbClr>
                  </a:outerShdw>
                </a:effectLst>
                <a:latin typeface="Georgia" pitchFamily="18" charset="0"/>
              </a:rPr>
              <a:t>TARÔ</a:t>
            </a:r>
            <a:endParaRPr lang="pt-BR" sz="11500" b="1" dirty="0">
              <a:ln w="11430"/>
              <a:solidFill>
                <a:schemeClr val="tx1">
                  <a:lumMod val="95000"/>
                  <a:lumOff val="5000"/>
                </a:schemeClr>
              </a:solidFill>
              <a:effectLst>
                <a:outerShdw blurRad="50800" dist="39000" dir="5460000" algn="tl">
                  <a:srgbClr val="000000">
                    <a:alpha val="38000"/>
                  </a:srgbClr>
                </a:outerShdw>
              </a:effectLst>
              <a:latin typeface="Georgia" pitchFamily="18" charset="0"/>
            </a:endParaRPr>
          </a:p>
        </p:txBody>
      </p:sp>
    </p:spTree>
    <p:extLst>
      <p:ext uri="{BB962C8B-B14F-4D97-AF65-F5344CB8AC3E}">
        <p14:creationId xmlns:p14="http://schemas.microsoft.com/office/powerpoint/2010/main" xmlns="" val="1463018394"/>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CrisscrossEtching trans="40000"/>
                    </a14:imgEffect>
                  </a14:imgLayer>
                </a14:imgProps>
              </a:ext>
              <a:ext uri="{28A0092B-C50C-407E-A947-70E740481C1C}">
                <a14:useLocalDpi xmlns:a14="http://schemas.microsoft.com/office/drawing/2010/main" xmlns="" val="0"/>
              </a:ext>
            </a:extLst>
          </a:blip>
          <a:srcRect r="8283"/>
          <a:stretch/>
        </p:blipFill>
        <p:spPr>
          <a:xfrm>
            <a:off x="-828600" y="-21385"/>
            <a:ext cx="9972600" cy="6946773"/>
          </a:xfrm>
          <a:prstGeom prst="rect">
            <a:avLst/>
          </a:prstGeom>
          <a:solidFill>
            <a:schemeClr val="tx1"/>
          </a:solidFill>
        </p:spPr>
      </p:pic>
      <p:pic>
        <p:nvPicPr>
          <p:cNvPr id="1026" name="Picture 2" descr="C:\Users\Patricia Zurcher\Documents\TARO CARTAS\2172_00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907704" y="332656"/>
            <a:ext cx="4801105" cy="6525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7587276"/>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CrisscrossEtching trans="40000"/>
                    </a14:imgEffect>
                  </a14:imgLayer>
                </a14:imgProps>
              </a:ext>
              <a:ext uri="{28A0092B-C50C-407E-A947-70E740481C1C}">
                <a14:useLocalDpi xmlns:a14="http://schemas.microsoft.com/office/drawing/2010/main" xmlns="" val="0"/>
              </a:ext>
            </a:extLst>
          </a:blip>
          <a:srcRect r="8283"/>
          <a:stretch/>
        </p:blipFill>
        <p:spPr>
          <a:xfrm>
            <a:off x="-828600" y="-21385"/>
            <a:ext cx="9972600" cy="6946773"/>
          </a:xfrm>
          <a:prstGeom prst="rect">
            <a:avLst/>
          </a:prstGeom>
          <a:solidFill>
            <a:schemeClr val="tx1"/>
          </a:solidFill>
        </p:spPr>
      </p:pic>
      <p:pic>
        <p:nvPicPr>
          <p:cNvPr id="2050" name="Picture 2" descr="C:\Users\Patricia Zurcher\Documents\TARO CARTAS\2172_00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47158" y="0"/>
            <a:ext cx="484968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9836914"/>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CrisscrossEtching trans="40000"/>
                    </a14:imgEffect>
                  </a14:imgLayer>
                </a14:imgProps>
              </a:ext>
              <a:ext uri="{28A0092B-C50C-407E-A947-70E740481C1C}">
                <a14:useLocalDpi xmlns:a14="http://schemas.microsoft.com/office/drawing/2010/main" xmlns="" val="0"/>
              </a:ext>
            </a:extLst>
          </a:blip>
          <a:srcRect r="8283"/>
          <a:stretch/>
        </p:blipFill>
        <p:spPr>
          <a:xfrm>
            <a:off x="-828600" y="-21385"/>
            <a:ext cx="9972600" cy="6946773"/>
          </a:xfrm>
          <a:prstGeom prst="rect">
            <a:avLst/>
          </a:prstGeom>
          <a:solidFill>
            <a:schemeClr val="tx1"/>
          </a:solidFill>
        </p:spPr>
      </p:pic>
      <p:pic>
        <p:nvPicPr>
          <p:cNvPr id="3074" name="Picture 2" descr="C:\Users\Patricia Zurcher\Documents\TARO CARTAS\2172_003.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47158" y="0"/>
            <a:ext cx="484968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3286530"/>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CrisscrossEtching trans="40000"/>
                    </a14:imgEffect>
                  </a14:imgLayer>
                </a14:imgProps>
              </a:ext>
              <a:ext uri="{28A0092B-C50C-407E-A947-70E740481C1C}">
                <a14:useLocalDpi xmlns:a14="http://schemas.microsoft.com/office/drawing/2010/main" xmlns="" val="0"/>
              </a:ext>
            </a:extLst>
          </a:blip>
          <a:srcRect r="8283"/>
          <a:stretch/>
        </p:blipFill>
        <p:spPr>
          <a:xfrm>
            <a:off x="-828600" y="-21385"/>
            <a:ext cx="9972600" cy="6946773"/>
          </a:xfrm>
          <a:prstGeom prst="rect">
            <a:avLst/>
          </a:prstGeom>
          <a:solidFill>
            <a:schemeClr val="tx1"/>
          </a:solidFill>
        </p:spPr>
      </p:pic>
      <p:pic>
        <p:nvPicPr>
          <p:cNvPr id="4098" name="Picture 2" descr="C:\Users\Patricia Zurcher\Documents\TARO CARTAS\2172_004.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47158" y="0"/>
            <a:ext cx="484968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8268917"/>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CrisscrossEtching trans="40000"/>
                    </a14:imgEffect>
                  </a14:imgLayer>
                </a14:imgProps>
              </a:ext>
              <a:ext uri="{28A0092B-C50C-407E-A947-70E740481C1C}">
                <a14:useLocalDpi xmlns:a14="http://schemas.microsoft.com/office/drawing/2010/main" xmlns="" val="0"/>
              </a:ext>
            </a:extLst>
          </a:blip>
          <a:srcRect r="8283"/>
          <a:stretch/>
        </p:blipFill>
        <p:spPr>
          <a:xfrm>
            <a:off x="-828600" y="-21385"/>
            <a:ext cx="9972600" cy="6946773"/>
          </a:xfrm>
          <a:prstGeom prst="rect">
            <a:avLst/>
          </a:prstGeom>
          <a:solidFill>
            <a:schemeClr val="tx1"/>
          </a:solidFill>
        </p:spPr>
      </p:pic>
      <p:pic>
        <p:nvPicPr>
          <p:cNvPr id="5122" name="Picture 2" descr="C:\Users\Patricia Zurcher\Documents\TARO CARTAS\2172_005.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47158" y="0"/>
            <a:ext cx="484968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400522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CrisscrossEtching trans="40000"/>
                    </a14:imgEffect>
                  </a14:imgLayer>
                </a14:imgProps>
              </a:ext>
              <a:ext uri="{28A0092B-C50C-407E-A947-70E740481C1C}">
                <a14:useLocalDpi xmlns:a14="http://schemas.microsoft.com/office/drawing/2010/main" xmlns="" val="0"/>
              </a:ext>
            </a:extLst>
          </a:blip>
          <a:srcRect r="8283"/>
          <a:stretch/>
        </p:blipFill>
        <p:spPr>
          <a:xfrm>
            <a:off x="-828600" y="-21385"/>
            <a:ext cx="9972600" cy="6946773"/>
          </a:xfrm>
          <a:prstGeom prst="rect">
            <a:avLst/>
          </a:prstGeom>
          <a:solidFill>
            <a:schemeClr val="tx1"/>
          </a:solidFill>
        </p:spPr>
      </p:pic>
      <p:pic>
        <p:nvPicPr>
          <p:cNvPr id="6146" name="Picture 2" descr="C:\Users\Patricia Zurcher\Documents\TARO CARTAS\2172_00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47158" y="0"/>
            <a:ext cx="484968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100786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2" name="Título 1"/>
          <p:cNvSpPr>
            <a:spLocks noGrp="1"/>
          </p:cNvSpPr>
          <p:nvPr>
            <p:ph type="title"/>
          </p:nvPr>
        </p:nvSpPr>
        <p:spPr>
          <a:xfrm>
            <a:off x="467544" y="260648"/>
            <a:ext cx="8229600" cy="1143000"/>
          </a:xfrm>
        </p:spPr>
        <p:txBody>
          <a:bodyPr/>
          <a:lstStyle/>
          <a:p>
            <a:r>
              <a:rPr lang="pt-BR" b="1" dirty="0" smtClean="0"/>
              <a:t>DATAS DIVERTIDAS</a:t>
            </a:r>
            <a:endParaRPr lang="pt-BR" b="1" dirty="0"/>
          </a:p>
        </p:txBody>
      </p:sp>
      <p:sp>
        <p:nvSpPr>
          <p:cNvPr id="5" name="CaixaDeTexto 4"/>
          <p:cNvSpPr txBox="1"/>
          <p:nvPr/>
        </p:nvSpPr>
        <p:spPr>
          <a:xfrm>
            <a:off x="1547664" y="1420822"/>
            <a:ext cx="6912768" cy="5262979"/>
          </a:xfrm>
          <a:prstGeom prst="rect">
            <a:avLst/>
          </a:prstGeom>
          <a:noFill/>
        </p:spPr>
        <p:txBody>
          <a:bodyPr wrap="square" rtlCol="0">
            <a:spAutoFit/>
          </a:bodyPr>
          <a:lstStyle/>
          <a:p>
            <a:pPr marL="342900" indent="-342900">
              <a:buAutoNum type="arabicPlain" startAt="2001"/>
            </a:pPr>
            <a:r>
              <a:rPr lang="pt-BR" sz="2000" b="1" dirty="0" smtClean="0"/>
              <a:t>        20.01.2001	10.02.2001        	01.01.01</a:t>
            </a:r>
          </a:p>
          <a:p>
            <a:endParaRPr lang="pt-BR" b="1" dirty="0" smtClean="0"/>
          </a:p>
          <a:p>
            <a:pPr marL="342900" indent="-342900">
              <a:buAutoNum type="arabicPlain" startAt="2002"/>
            </a:pPr>
            <a:r>
              <a:rPr lang="pt-BR" sz="2000" b="1" dirty="0" smtClean="0"/>
              <a:t> </a:t>
            </a:r>
            <a:r>
              <a:rPr lang="pt-BR" b="1" dirty="0" smtClean="0"/>
              <a:t>        </a:t>
            </a:r>
            <a:r>
              <a:rPr lang="pt-BR" sz="2000" b="1" dirty="0" smtClean="0"/>
              <a:t>20.02.2002                          		02.02.02</a:t>
            </a:r>
          </a:p>
          <a:p>
            <a:pPr marL="342900" indent="-342900">
              <a:buAutoNum type="arabicPlain" startAt="2002"/>
            </a:pPr>
            <a:endParaRPr lang="pt-BR" sz="2000" b="1" dirty="0"/>
          </a:p>
          <a:p>
            <a:pPr marL="342900" indent="-342900">
              <a:buAutoNum type="arabicPlain" startAt="2003"/>
            </a:pPr>
            <a:r>
              <a:rPr lang="pt-BR" sz="2000" b="1" dirty="0" smtClean="0"/>
              <a:t>        20.03.2003 	30.02.2003	03.03.03</a:t>
            </a:r>
          </a:p>
          <a:p>
            <a:endParaRPr lang="pt-BR" sz="2000" b="1" dirty="0"/>
          </a:p>
          <a:p>
            <a:r>
              <a:rPr lang="pt-BR" sz="2000" b="1" dirty="0" smtClean="0"/>
              <a:t>2004        20.04.2004			04.04.04</a:t>
            </a:r>
          </a:p>
          <a:p>
            <a:endParaRPr lang="pt-BR" sz="2000" b="1" dirty="0"/>
          </a:p>
          <a:p>
            <a:pPr marL="342900" indent="-342900">
              <a:buAutoNum type="arabicPlain" startAt="2005"/>
            </a:pPr>
            <a:r>
              <a:rPr lang="pt-BR" sz="2000" b="1" dirty="0" smtClean="0"/>
              <a:t>        20.05.2005			05.05.05</a:t>
            </a:r>
          </a:p>
          <a:p>
            <a:pPr marL="342900" indent="-342900">
              <a:buAutoNum type="arabicPlain" startAt="2005"/>
            </a:pPr>
            <a:endParaRPr lang="pt-BR" sz="2000" b="1" dirty="0"/>
          </a:p>
          <a:p>
            <a:pPr marL="342900" indent="-342900">
              <a:buAutoNum type="arabicPlain" startAt="2006"/>
            </a:pPr>
            <a:r>
              <a:rPr lang="pt-BR" sz="2000" b="1" dirty="0" smtClean="0"/>
              <a:t>        20.06.2006			06.06.06</a:t>
            </a:r>
          </a:p>
          <a:p>
            <a:endParaRPr lang="pt-BR" sz="2000" b="1" dirty="0"/>
          </a:p>
          <a:p>
            <a:pPr marL="342900" indent="-342900">
              <a:buAutoNum type="arabicPlain" startAt="2007"/>
            </a:pPr>
            <a:r>
              <a:rPr lang="pt-BR" sz="2000" b="1" dirty="0" smtClean="0"/>
              <a:t>        20.07.2007			07.07.07</a:t>
            </a:r>
          </a:p>
          <a:p>
            <a:pPr marL="342900" indent="-342900">
              <a:buAutoNum type="arabicPlain" startAt="2007"/>
            </a:pPr>
            <a:endParaRPr lang="pt-BR" sz="2000" b="1" dirty="0"/>
          </a:p>
          <a:p>
            <a:pPr marL="342900" indent="-342900">
              <a:buAutoNum type="arabicPlain" startAt="2008"/>
            </a:pPr>
            <a:r>
              <a:rPr lang="pt-BR" sz="2000" b="1" dirty="0" smtClean="0"/>
              <a:t>        20.08.2008			08.08.08</a:t>
            </a:r>
          </a:p>
          <a:p>
            <a:pPr marL="342900" indent="-342900">
              <a:buAutoNum type="arabicPlain" startAt="2008"/>
            </a:pPr>
            <a:endParaRPr lang="pt-BR" sz="2000" b="1" dirty="0"/>
          </a:p>
          <a:p>
            <a:pPr marL="342900" indent="-342900">
              <a:buAutoNum type="arabicPlain" startAt="2008"/>
            </a:pPr>
            <a:endParaRPr lang="pt-BR" b="1" dirty="0"/>
          </a:p>
        </p:txBody>
      </p:sp>
    </p:spTree>
    <p:extLst>
      <p:ext uri="{BB962C8B-B14F-4D97-AF65-F5344CB8AC3E}">
        <p14:creationId xmlns:p14="http://schemas.microsoft.com/office/powerpoint/2010/main" xmlns="" val="64726108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CrisscrossEtching trans="40000"/>
                    </a14:imgEffect>
                  </a14:imgLayer>
                </a14:imgProps>
              </a:ext>
              <a:ext uri="{28A0092B-C50C-407E-A947-70E740481C1C}">
                <a14:useLocalDpi xmlns:a14="http://schemas.microsoft.com/office/drawing/2010/main" xmlns="" val="0"/>
              </a:ext>
            </a:extLst>
          </a:blip>
          <a:srcRect r="8283"/>
          <a:stretch/>
        </p:blipFill>
        <p:spPr>
          <a:xfrm>
            <a:off x="-828600" y="-21385"/>
            <a:ext cx="9972600" cy="6946773"/>
          </a:xfrm>
          <a:prstGeom prst="rect">
            <a:avLst/>
          </a:prstGeom>
          <a:solidFill>
            <a:schemeClr val="tx1"/>
          </a:solidFill>
        </p:spPr>
      </p:pic>
      <p:pic>
        <p:nvPicPr>
          <p:cNvPr id="7170" name="Picture 2" descr="C:\Users\Patricia Zurcher\Documents\TARO CARTAS\2172_007.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47158" y="0"/>
            <a:ext cx="484968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6216846"/>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CrisscrossEtching trans="40000"/>
                    </a14:imgEffect>
                  </a14:imgLayer>
                </a14:imgProps>
              </a:ext>
              <a:ext uri="{28A0092B-C50C-407E-A947-70E740481C1C}">
                <a14:useLocalDpi xmlns:a14="http://schemas.microsoft.com/office/drawing/2010/main" xmlns="" val="0"/>
              </a:ext>
            </a:extLst>
          </a:blip>
          <a:srcRect r="8283"/>
          <a:stretch/>
        </p:blipFill>
        <p:spPr>
          <a:xfrm>
            <a:off x="-828600" y="-21385"/>
            <a:ext cx="9972600" cy="6946773"/>
          </a:xfrm>
          <a:prstGeom prst="rect">
            <a:avLst/>
          </a:prstGeom>
          <a:solidFill>
            <a:schemeClr val="tx1"/>
          </a:solidFill>
        </p:spPr>
      </p:pic>
      <p:pic>
        <p:nvPicPr>
          <p:cNvPr id="8194" name="Picture 2" descr="C:\Users\Patricia Zurcher\Documents\TARO CARTAS\2172_00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904296" y="23001"/>
            <a:ext cx="484968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1871297"/>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CrisscrossEtching trans="40000"/>
                    </a14:imgEffect>
                  </a14:imgLayer>
                </a14:imgProps>
              </a:ext>
              <a:ext uri="{28A0092B-C50C-407E-A947-70E740481C1C}">
                <a14:useLocalDpi xmlns:a14="http://schemas.microsoft.com/office/drawing/2010/main" xmlns="" val="0"/>
              </a:ext>
            </a:extLst>
          </a:blip>
          <a:srcRect r="8283"/>
          <a:stretch/>
        </p:blipFill>
        <p:spPr>
          <a:xfrm>
            <a:off x="-828600" y="-21385"/>
            <a:ext cx="9972600" cy="6946773"/>
          </a:xfrm>
          <a:prstGeom prst="rect">
            <a:avLst/>
          </a:prstGeom>
          <a:solidFill>
            <a:schemeClr val="tx1"/>
          </a:solidFill>
        </p:spPr>
      </p:pic>
      <p:pic>
        <p:nvPicPr>
          <p:cNvPr id="9218" name="Picture 2" descr="C:\Users\Patricia Zurcher\Documents\TARO CARTAS\2172_009.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47158" y="0"/>
            <a:ext cx="484968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6008698"/>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5" name="Retângulo 4"/>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3" name="CaixaDeTexto 2"/>
          <p:cNvSpPr txBox="1"/>
          <p:nvPr/>
        </p:nvSpPr>
        <p:spPr>
          <a:xfrm>
            <a:off x="971600" y="1412775"/>
            <a:ext cx="7704856" cy="4708981"/>
          </a:xfrm>
          <a:prstGeom prst="rect">
            <a:avLst/>
          </a:prstGeom>
          <a:noFill/>
        </p:spPr>
        <p:txBody>
          <a:bodyPr wrap="square" rtlCol="0" anchor="ctr">
            <a:spAutoFit/>
          </a:bodyPr>
          <a:lstStyle>
            <a:defPPr>
              <a:defRPr lang="pt-BR"/>
            </a:defPPr>
            <a:lvl1pPr algn="just">
              <a:lnSpc>
                <a:spcPct val="150000"/>
              </a:lnSpc>
              <a:spcAft>
                <a:spcPts val="0"/>
              </a:spcAft>
              <a:defRPr sz="2000" b="1">
                <a:ln w="1905"/>
                <a:effectLst>
                  <a:innerShdw blurRad="69850" dist="43180" dir="5400000">
                    <a:srgbClr val="000000">
                      <a:alpha val="65000"/>
                    </a:srgbClr>
                  </a:innerShdw>
                </a:effectLst>
                <a:latin typeface="Arial"/>
                <a:ea typeface="Calibri"/>
                <a:cs typeface="Times New Roman"/>
              </a:defRPr>
            </a:lvl1pPr>
          </a:lstStyle>
          <a:p>
            <a:r>
              <a:rPr lang="pt-BR" dirty="0"/>
              <a:t>A cada número são atribuídas certas qualidades ou características:</a:t>
            </a:r>
          </a:p>
          <a:p>
            <a:endParaRPr lang="pt-BR" dirty="0"/>
          </a:p>
          <a:p>
            <a:r>
              <a:rPr lang="pt-BR" dirty="0" smtClean="0"/>
              <a:t>Iniciativa</a:t>
            </a:r>
            <a:r>
              <a:rPr lang="pt-BR" dirty="0"/>
              <a:t>, criatividade, </a:t>
            </a:r>
            <a:r>
              <a:rPr lang="pt-BR" dirty="0" smtClean="0"/>
              <a:t>liderança, determinação</a:t>
            </a:r>
            <a:r>
              <a:rPr lang="pt-BR" dirty="0"/>
              <a:t>, independência</a:t>
            </a:r>
            <a:r>
              <a:rPr lang="pt-BR" dirty="0" smtClean="0"/>
              <a:t>, </a:t>
            </a:r>
            <a:r>
              <a:rPr lang="pt-BR" dirty="0"/>
              <a:t>impulsividade, </a:t>
            </a:r>
            <a:r>
              <a:rPr lang="pt-BR" dirty="0" smtClean="0"/>
              <a:t>individualidade</a:t>
            </a:r>
            <a:r>
              <a:rPr lang="pt-BR" dirty="0"/>
              <a:t>, inovação, energia, dinamismo, otimismo, capacidade executiva, espírito empreendedor, pioneirismo, rapidez na tomada de decisões, singularidade, vitalidade, teimosia, ação, audácia, impulsividade, egoísmo, infantilidade, ingenuidade, falta de continuidade nos projetos.</a:t>
            </a:r>
          </a:p>
        </p:txBody>
      </p:sp>
      <p:sp>
        <p:nvSpPr>
          <p:cNvPr id="6" name="Título 1"/>
          <p:cNvSpPr txBox="1">
            <a:spLocks/>
          </p:cNvSpPr>
          <p:nvPr/>
        </p:nvSpPr>
        <p:spPr>
          <a:xfrm>
            <a:off x="107504" y="238386"/>
            <a:ext cx="8928992"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SIGNIFICADO DOS NÚMEROS</a:t>
            </a:r>
            <a:endParaRPr lang="pt-BR" sz="48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
        <p:nvSpPr>
          <p:cNvPr id="8" name="Título 1"/>
          <p:cNvSpPr txBox="1">
            <a:spLocks/>
          </p:cNvSpPr>
          <p:nvPr/>
        </p:nvSpPr>
        <p:spPr>
          <a:xfrm>
            <a:off x="369435" y="2646339"/>
            <a:ext cx="729598"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80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1</a:t>
            </a:r>
            <a:endParaRPr lang="pt-BR" sz="80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1554755244"/>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5" name="Retângulo 4"/>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3" name="CaixaDeTexto 2"/>
          <p:cNvSpPr txBox="1"/>
          <p:nvPr/>
        </p:nvSpPr>
        <p:spPr>
          <a:xfrm>
            <a:off x="1187624" y="1916832"/>
            <a:ext cx="6840760" cy="4247317"/>
          </a:xfrm>
          <a:prstGeom prst="rect">
            <a:avLst/>
          </a:prstGeom>
          <a:noFill/>
        </p:spPr>
        <p:txBody>
          <a:bodyPr wrap="square" rtlCol="0">
            <a:spAutoFit/>
          </a:bodyPr>
          <a:lstStyle>
            <a:defPPr>
              <a:defRPr lang="pt-BR"/>
            </a:defPPr>
            <a:lvl1pPr algn="just">
              <a:lnSpc>
                <a:spcPct val="150000"/>
              </a:lnSpc>
              <a:spcAft>
                <a:spcPts val="0"/>
              </a:spcAft>
              <a:defRPr sz="2000" b="1">
                <a:ln w="1905"/>
                <a:effectLst>
                  <a:innerShdw blurRad="69850" dist="43180" dir="5400000">
                    <a:srgbClr val="000000">
                      <a:alpha val="65000"/>
                    </a:srgbClr>
                  </a:innerShdw>
                </a:effectLst>
                <a:latin typeface="Arial"/>
                <a:ea typeface="Calibri"/>
                <a:cs typeface="Times New Roman"/>
              </a:defRPr>
            </a:lvl1pPr>
          </a:lstStyle>
          <a:p>
            <a:r>
              <a:rPr lang="pt-BR" dirty="0" smtClean="0"/>
              <a:t>Conhecimento</a:t>
            </a:r>
            <a:r>
              <a:rPr lang="pt-BR" dirty="0"/>
              <a:t>, parceria, cautela, cooperação, diplomacia, receptividade, adaptabilidade, memória, intuição, tato, reserva, dualidade, atenção aos detalhes, responsabilidade, ética, teoria</a:t>
            </a:r>
            <a:r>
              <a:rPr lang="pt-BR" dirty="0" smtClean="0"/>
              <a:t>, </a:t>
            </a:r>
            <a:r>
              <a:rPr lang="pt-BR" dirty="0"/>
              <a:t>idealismo, adaptabilidade, mediação, ponderação, paciência, cautela, sensibilidade, solidariedade, amabilidade, controle,  dependência, insegurança, emotividade, acomodação, dualidade, submissão, timidez, dificuldade para lidar com críticas.</a:t>
            </a:r>
          </a:p>
        </p:txBody>
      </p:sp>
      <p:sp>
        <p:nvSpPr>
          <p:cNvPr id="7" name="Título 1"/>
          <p:cNvSpPr txBox="1">
            <a:spLocks/>
          </p:cNvSpPr>
          <p:nvPr/>
        </p:nvSpPr>
        <p:spPr>
          <a:xfrm>
            <a:off x="107504" y="238386"/>
            <a:ext cx="8928992"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SIGNIFICADO DOS NÚMEROS</a:t>
            </a:r>
            <a:endParaRPr lang="pt-BR" sz="48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
        <p:nvSpPr>
          <p:cNvPr id="8" name="Título 1"/>
          <p:cNvSpPr txBox="1">
            <a:spLocks/>
          </p:cNvSpPr>
          <p:nvPr/>
        </p:nvSpPr>
        <p:spPr>
          <a:xfrm>
            <a:off x="571150" y="1782243"/>
            <a:ext cx="729598"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80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2</a:t>
            </a:r>
            <a:endParaRPr lang="pt-BR" sz="80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2638060153"/>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5" name="Retângulo 4"/>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3" name="CaixaDeTexto 2"/>
          <p:cNvSpPr txBox="1"/>
          <p:nvPr/>
        </p:nvSpPr>
        <p:spPr>
          <a:xfrm>
            <a:off x="899592" y="1737719"/>
            <a:ext cx="7632848" cy="4708981"/>
          </a:xfrm>
          <a:prstGeom prst="rect">
            <a:avLst/>
          </a:prstGeom>
          <a:noFill/>
        </p:spPr>
        <p:txBody>
          <a:bodyPr wrap="square" rtlCol="0">
            <a:spAutoFit/>
          </a:bodyPr>
          <a:lstStyle>
            <a:defPPr>
              <a:defRPr lang="pt-BR"/>
            </a:defPPr>
            <a:lvl1pPr algn="just">
              <a:lnSpc>
                <a:spcPct val="150000"/>
              </a:lnSpc>
              <a:spcAft>
                <a:spcPts val="0"/>
              </a:spcAft>
              <a:defRPr sz="2000" b="1">
                <a:ln w="1905"/>
                <a:effectLst>
                  <a:innerShdw blurRad="69850" dist="43180" dir="5400000">
                    <a:srgbClr val="000000">
                      <a:alpha val="65000"/>
                    </a:srgbClr>
                  </a:innerShdw>
                </a:effectLst>
                <a:latin typeface="Arial"/>
                <a:ea typeface="Calibri"/>
                <a:cs typeface="Times New Roman"/>
              </a:defRPr>
            </a:lvl1pPr>
          </a:lstStyle>
          <a:p>
            <a:r>
              <a:rPr lang="pt-BR" dirty="0" smtClean="0"/>
              <a:t>Organização</a:t>
            </a:r>
            <a:r>
              <a:rPr lang="pt-BR" dirty="0"/>
              <a:t>, planejamento, racionalidade, persuasão, dispersão, fantasia, auto expressão criativa, imaginação, comunicação, sociabilidade, extroversão, versatilidade,  alegria, talento artístico, senso de humor, auto confiança, brilho pessoal, amor à beleza, busca de expansão, desejo de atingir metas, desenvolvimento, boa capacidade para representar outras pessoas, otimismo, criatividade, crítica, exibicionismo, vaidade, futilidade, superficialidade, dispersão, inconstância, irritabilidade, impaciência, desinteresse pelas metas depois de atingidas.</a:t>
            </a:r>
          </a:p>
        </p:txBody>
      </p:sp>
      <p:sp>
        <p:nvSpPr>
          <p:cNvPr id="7" name="Título 1"/>
          <p:cNvSpPr txBox="1">
            <a:spLocks/>
          </p:cNvSpPr>
          <p:nvPr/>
        </p:nvSpPr>
        <p:spPr>
          <a:xfrm>
            <a:off x="107504" y="238386"/>
            <a:ext cx="8928992"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SIGNIFICADO DOS NÚMEROS</a:t>
            </a:r>
            <a:endParaRPr lang="pt-BR" sz="48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
        <p:nvSpPr>
          <p:cNvPr id="8" name="Título 1"/>
          <p:cNvSpPr txBox="1">
            <a:spLocks/>
          </p:cNvSpPr>
          <p:nvPr/>
        </p:nvSpPr>
        <p:spPr>
          <a:xfrm>
            <a:off x="304674" y="1603130"/>
            <a:ext cx="729598"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80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rPr>
              <a:t>3</a:t>
            </a:r>
          </a:p>
        </p:txBody>
      </p:sp>
    </p:spTree>
    <p:extLst>
      <p:ext uri="{BB962C8B-B14F-4D97-AF65-F5344CB8AC3E}">
        <p14:creationId xmlns:p14="http://schemas.microsoft.com/office/powerpoint/2010/main" xmlns="" val="2849900196"/>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5" name="Retângulo 4"/>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3" name="CaixaDeTexto 2"/>
          <p:cNvSpPr txBox="1"/>
          <p:nvPr/>
        </p:nvSpPr>
        <p:spPr>
          <a:xfrm>
            <a:off x="971600" y="2314778"/>
            <a:ext cx="7056784" cy="3785652"/>
          </a:xfrm>
          <a:prstGeom prst="rect">
            <a:avLst/>
          </a:prstGeom>
          <a:noFill/>
        </p:spPr>
        <p:txBody>
          <a:bodyPr wrap="square" rtlCol="0">
            <a:spAutoFit/>
          </a:bodyPr>
          <a:lstStyle>
            <a:defPPr>
              <a:defRPr lang="pt-BR"/>
            </a:defPPr>
            <a:lvl1pPr algn="just">
              <a:lnSpc>
                <a:spcPct val="150000"/>
              </a:lnSpc>
              <a:spcAft>
                <a:spcPts val="0"/>
              </a:spcAft>
              <a:defRPr sz="2000" b="1">
                <a:ln w="1905"/>
                <a:effectLst>
                  <a:innerShdw blurRad="69850" dist="43180" dir="5400000">
                    <a:srgbClr val="000000">
                      <a:alpha val="65000"/>
                    </a:srgbClr>
                  </a:innerShdw>
                </a:effectLst>
                <a:latin typeface="Arial"/>
                <a:ea typeface="Calibri"/>
                <a:cs typeface="Times New Roman"/>
              </a:defRPr>
            </a:lvl1pPr>
          </a:lstStyle>
          <a:p>
            <a:r>
              <a:rPr lang="pt-BR" dirty="0" smtClean="0"/>
              <a:t>Concretização</a:t>
            </a:r>
            <a:r>
              <a:rPr lang="pt-BR" dirty="0"/>
              <a:t>, método, persistência, praticidade, disciplina, dedicação, rotina, lealdade, sistematização, capacidade de planejamento e de execução, técnica, organização, sistema, responsabilidade, convencionalismo, estabilidade, apego, construção, dominação, paciência, teimosia, conformismo, limitação, inflexibilidade, rigidez, autoritarismo, severidade, dificuldade com mudanças.</a:t>
            </a:r>
          </a:p>
        </p:txBody>
      </p:sp>
      <p:sp>
        <p:nvSpPr>
          <p:cNvPr id="7" name="Título 1"/>
          <p:cNvSpPr txBox="1">
            <a:spLocks/>
          </p:cNvSpPr>
          <p:nvPr/>
        </p:nvSpPr>
        <p:spPr>
          <a:xfrm>
            <a:off x="107504" y="238386"/>
            <a:ext cx="8928992"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SIGNIFICADO DOS NÚMEROS</a:t>
            </a:r>
            <a:endParaRPr lang="pt-BR" sz="48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
        <p:nvSpPr>
          <p:cNvPr id="8" name="Título 1"/>
          <p:cNvSpPr txBox="1">
            <a:spLocks/>
          </p:cNvSpPr>
          <p:nvPr/>
        </p:nvSpPr>
        <p:spPr>
          <a:xfrm>
            <a:off x="410982" y="2186011"/>
            <a:ext cx="729598"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80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4</a:t>
            </a:r>
            <a:endParaRPr lang="pt-BR" sz="80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2591711662"/>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5" name="Retângulo 4"/>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3" name="CaixaDeTexto 2"/>
          <p:cNvSpPr txBox="1"/>
          <p:nvPr/>
        </p:nvSpPr>
        <p:spPr>
          <a:xfrm>
            <a:off x="899592" y="1772816"/>
            <a:ext cx="7344816" cy="3323987"/>
          </a:xfrm>
          <a:prstGeom prst="rect">
            <a:avLst/>
          </a:prstGeom>
          <a:noFill/>
        </p:spPr>
        <p:txBody>
          <a:bodyPr wrap="square" rtlCol="0">
            <a:spAutoFit/>
          </a:bodyPr>
          <a:lstStyle>
            <a:defPPr>
              <a:defRPr lang="pt-BR"/>
            </a:defPPr>
            <a:lvl1pPr algn="just">
              <a:lnSpc>
                <a:spcPct val="150000"/>
              </a:lnSpc>
              <a:spcAft>
                <a:spcPts val="0"/>
              </a:spcAft>
              <a:defRPr sz="2000" b="1">
                <a:ln w="1905"/>
                <a:effectLst>
                  <a:innerShdw blurRad="69850" dist="43180" dir="5400000">
                    <a:srgbClr val="000000">
                      <a:alpha val="65000"/>
                    </a:srgbClr>
                  </a:innerShdw>
                </a:effectLst>
                <a:latin typeface="Arial"/>
                <a:ea typeface="Calibri"/>
                <a:cs typeface="Times New Roman"/>
              </a:defRPr>
            </a:lvl1pPr>
          </a:lstStyle>
          <a:p>
            <a:r>
              <a:rPr lang="pt-BR" dirty="0" smtClean="0"/>
              <a:t>Expansão</a:t>
            </a:r>
            <a:r>
              <a:rPr lang="pt-BR" dirty="0"/>
              <a:t>, liberdade, liderança pelo conhecimento, versatilidade, maleabilidade, engenhosidade, movimento, adaptabilidade, curiosidade, comunicação, contato com pessoas, magnetismo, gosto por viagens, facilidade para aprender línguas estrangeiras, pensamento progressista, flexibilidade, instabilidade, impulsividade, auto indulgência, dispersão, irresponsabilidade, indisciplina.</a:t>
            </a:r>
          </a:p>
        </p:txBody>
      </p:sp>
      <p:sp>
        <p:nvSpPr>
          <p:cNvPr id="7" name="Título 1"/>
          <p:cNvSpPr txBox="1">
            <a:spLocks/>
          </p:cNvSpPr>
          <p:nvPr/>
        </p:nvSpPr>
        <p:spPr>
          <a:xfrm>
            <a:off x="107504" y="238386"/>
            <a:ext cx="8928992"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SIGNIFICADO DOS NÚMEROS</a:t>
            </a:r>
            <a:endParaRPr lang="pt-BR" sz="48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
        <p:nvSpPr>
          <p:cNvPr id="8" name="Título 1"/>
          <p:cNvSpPr txBox="1">
            <a:spLocks/>
          </p:cNvSpPr>
          <p:nvPr/>
        </p:nvSpPr>
        <p:spPr>
          <a:xfrm>
            <a:off x="304674" y="1603130"/>
            <a:ext cx="729598"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80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5</a:t>
            </a:r>
            <a:endParaRPr lang="pt-BR" sz="80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2055495538"/>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6" name="Retângulo 5"/>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4" name="CaixaDeTexto 3"/>
          <p:cNvSpPr txBox="1"/>
          <p:nvPr/>
        </p:nvSpPr>
        <p:spPr>
          <a:xfrm>
            <a:off x="1115616" y="2204864"/>
            <a:ext cx="7128792" cy="3323987"/>
          </a:xfrm>
          <a:prstGeom prst="rect">
            <a:avLst/>
          </a:prstGeom>
          <a:noFill/>
        </p:spPr>
        <p:txBody>
          <a:bodyPr wrap="square" rtlCol="0">
            <a:spAutoFit/>
          </a:bodyPr>
          <a:lstStyle>
            <a:defPPr>
              <a:defRPr lang="pt-BR"/>
            </a:defPPr>
            <a:lvl1pPr algn="just">
              <a:lnSpc>
                <a:spcPct val="150000"/>
              </a:lnSpc>
              <a:spcAft>
                <a:spcPts val="0"/>
              </a:spcAft>
              <a:defRPr sz="2000" b="1">
                <a:ln w="1905"/>
                <a:effectLst>
                  <a:innerShdw blurRad="69850" dist="43180" dir="5400000">
                    <a:srgbClr val="000000">
                      <a:alpha val="65000"/>
                    </a:srgbClr>
                  </a:innerShdw>
                </a:effectLst>
                <a:latin typeface="Arial"/>
                <a:ea typeface="Calibri"/>
                <a:cs typeface="Times New Roman"/>
              </a:defRPr>
            </a:lvl1pPr>
          </a:lstStyle>
          <a:p>
            <a:r>
              <a:rPr lang="pt-BR" dirty="0" smtClean="0"/>
              <a:t>Bom </a:t>
            </a:r>
            <a:r>
              <a:rPr lang="pt-BR" dirty="0"/>
              <a:t>poder de análise, responsabilidade, ajuste, vida em família, trabalho em grupo, convencionalismo, afeto, segurança, acomodação, cooperação, harmonia, senso de beleza e forma, dons artísticos, ajustamento, estabilidade, astúcia, facilidade para lidar com grupos, </a:t>
            </a:r>
            <a:r>
              <a:rPr lang="pt-BR" dirty="0" err="1"/>
              <a:t>emocionalidade</a:t>
            </a:r>
            <a:r>
              <a:rPr lang="pt-BR" dirty="0"/>
              <a:t>, intrometimento, acomodação, cobrança, desconfiança.</a:t>
            </a:r>
          </a:p>
        </p:txBody>
      </p:sp>
      <p:sp>
        <p:nvSpPr>
          <p:cNvPr id="7" name="Título 1"/>
          <p:cNvSpPr txBox="1">
            <a:spLocks/>
          </p:cNvSpPr>
          <p:nvPr/>
        </p:nvSpPr>
        <p:spPr>
          <a:xfrm>
            <a:off x="107504" y="238386"/>
            <a:ext cx="8928992"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SIGNIFICADO DOS NÚMEROS</a:t>
            </a:r>
            <a:endParaRPr lang="pt-BR" sz="48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
        <p:nvSpPr>
          <p:cNvPr id="8" name="Título 1"/>
          <p:cNvSpPr txBox="1">
            <a:spLocks/>
          </p:cNvSpPr>
          <p:nvPr/>
        </p:nvSpPr>
        <p:spPr>
          <a:xfrm>
            <a:off x="467453" y="2089130"/>
            <a:ext cx="729598"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80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rPr>
              <a:t>6</a:t>
            </a:r>
          </a:p>
        </p:txBody>
      </p:sp>
    </p:spTree>
    <p:extLst>
      <p:ext uri="{BB962C8B-B14F-4D97-AF65-F5344CB8AC3E}">
        <p14:creationId xmlns:p14="http://schemas.microsoft.com/office/powerpoint/2010/main" xmlns="" val="2342673098"/>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5" name="Retângulo 4"/>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3" name="CaixaDeTexto 2"/>
          <p:cNvSpPr txBox="1"/>
          <p:nvPr/>
        </p:nvSpPr>
        <p:spPr>
          <a:xfrm>
            <a:off x="1115616" y="2132856"/>
            <a:ext cx="7272808" cy="3323987"/>
          </a:xfrm>
          <a:prstGeom prst="rect">
            <a:avLst/>
          </a:prstGeom>
          <a:noFill/>
        </p:spPr>
        <p:txBody>
          <a:bodyPr wrap="square" rtlCol="0">
            <a:spAutoFit/>
          </a:bodyPr>
          <a:lstStyle>
            <a:defPPr>
              <a:defRPr lang="pt-BR"/>
            </a:defPPr>
            <a:lvl1pPr algn="just">
              <a:lnSpc>
                <a:spcPct val="150000"/>
              </a:lnSpc>
              <a:spcAft>
                <a:spcPts val="0"/>
              </a:spcAft>
              <a:defRPr sz="2000" b="1">
                <a:ln w="1905"/>
                <a:effectLst>
                  <a:innerShdw blurRad="69850" dist="43180" dir="5400000">
                    <a:srgbClr val="000000">
                      <a:alpha val="65000"/>
                    </a:srgbClr>
                  </a:innerShdw>
                </a:effectLst>
                <a:latin typeface="Arial"/>
                <a:ea typeface="Calibri"/>
                <a:cs typeface="Times New Roman"/>
              </a:defRPr>
            </a:lvl1pPr>
          </a:lstStyle>
          <a:p>
            <a:r>
              <a:rPr lang="pt-BR" dirty="0" smtClean="0"/>
              <a:t>Dinamismo</a:t>
            </a:r>
            <a:r>
              <a:rPr lang="pt-BR" dirty="0"/>
              <a:t>, </a:t>
            </a:r>
            <a:r>
              <a:rPr lang="pt-BR" dirty="0" err="1"/>
              <a:t>anticonvencionalismo</a:t>
            </a:r>
            <a:r>
              <a:rPr lang="pt-BR" dirty="0"/>
              <a:t>, desejo de qualidade e perfeição, coragem, habilidade mental, discernimento, pesquisa, especialização, seletividade, uso prático do conhecimento, assertividade, autenticidade, percepção rápida, independência, perspicácia, entusiasmo, seletividade, gosto por viagens, introspecção, agressividade, radicalismo, excentricidade.</a:t>
            </a:r>
          </a:p>
        </p:txBody>
      </p:sp>
      <p:sp>
        <p:nvSpPr>
          <p:cNvPr id="7" name="Título 1"/>
          <p:cNvSpPr txBox="1">
            <a:spLocks/>
          </p:cNvSpPr>
          <p:nvPr/>
        </p:nvSpPr>
        <p:spPr>
          <a:xfrm>
            <a:off x="107504" y="238386"/>
            <a:ext cx="8928992"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SIGNIFICADO DOS NÚMEROS</a:t>
            </a:r>
            <a:endParaRPr lang="pt-BR" sz="48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
        <p:nvSpPr>
          <p:cNvPr id="8" name="Título 1"/>
          <p:cNvSpPr txBox="1">
            <a:spLocks/>
          </p:cNvSpPr>
          <p:nvPr/>
        </p:nvSpPr>
        <p:spPr>
          <a:xfrm>
            <a:off x="467453" y="2004287"/>
            <a:ext cx="729598"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80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7</a:t>
            </a:r>
            <a:endParaRPr lang="pt-BR" sz="80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2501030811"/>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2" name="Título 1"/>
          <p:cNvSpPr>
            <a:spLocks noGrp="1"/>
          </p:cNvSpPr>
          <p:nvPr>
            <p:ph type="title"/>
          </p:nvPr>
        </p:nvSpPr>
        <p:spPr/>
        <p:txBody>
          <a:bodyPr/>
          <a:lstStyle/>
          <a:p>
            <a:r>
              <a:rPr lang="pt-BR" b="1" dirty="0" smtClean="0"/>
              <a:t>DATAS DIVERTIDAS</a:t>
            </a:r>
            <a:endParaRPr lang="pt-BR" b="1" dirty="0"/>
          </a:p>
        </p:txBody>
      </p:sp>
      <p:sp>
        <p:nvSpPr>
          <p:cNvPr id="4" name="CaixaDeTexto 3"/>
          <p:cNvSpPr txBox="1"/>
          <p:nvPr/>
        </p:nvSpPr>
        <p:spPr>
          <a:xfrm>
            <a:off x="997902" y="1916832"/>
            <a:ext cx="7488832" cy="3785652"/>
          </a:xfrm>
          <a:prstGeom prst="rect">
            <a:avLst/>
          </a:prstGeom>
          <a:noFill/>
        </p:spPr>
        <p:txBody>
          <a:bodyPr wrap="square" rtlCol="0">
            <a:spAutoFit/>
          </a:bodyPr>
          <a:lstStyle/>
          <a:p>
            <a:r>
              <a:rPr lang="pt-BR" sz="2400" b="1" dirty="0" smtClean="0"/>
              <a:t>2009          20.09.2009                                        09.09.09</a:t>
            </a:r>
          </a:p>
          <a:p>
            <a:r>
              <a:rPr lang="pt-BR" sz="2400" b="1" dirty="0" smtClean="0"/>
              <a:t>   </a:t>
            </a:r>
            <a:endParaRPr lang="pt-BR" sz="2400" b="1" dirty="0"/>
          </a:p>
          <a:p>
            <a:pPr marL="342900" indent="-342900">
              <a:buAutoNum type="arabicPlain" startAt="2010"/>
            </a:pPr>
            <a:r>
              <a:rPr lang="pt-BR" sz="2400" b="1" dirty="0" smtClean="0"/>
              <a:t>          20.10.2010          01.02.2010          10.10.10</a:t>
            </a:r>
          </a:p>
          <a:p>
            <a:endParaRPr lang="pt-BR" sz="2400" b="1" dirty="0"/>
          </a:p>
          <a:p>
            <a:pPr marL="342900" indent="-342900" algn="just">
              <a:buAutoNum type="arabicPlain" startAt="2011"/>
            </a:pPr>
            <a:r>
              <a:rPr lang="pt-BR" sz="2400" b="1" dirty="0" smtClean="0"/>
              <a:t>                    </a:t>
            </a:r>
            <a:r>
              <a:rPr lang="pt-BR" sz="2400" b="1" smtClean="0"/>
              <a:t>1.1.11                 </a:t>
            </a:r>
            <a:r>
              <a:rPr lang="pt-BR" sz="2400" b="1" smtClean="0"/>
              <a:t>11.1.11</a:t>
            </a:r>
            <a:r>
              <a:rPr lang="pt-BR" sz="2400" b="1" smtClean="0"/>
              <a:t>	</a:t>
            </a:r>
            <a:r>
              <a:rPr lang="pt-BR" sz="2400" b="1" smtClean="0"/>
              <a:t> </a:t>
            </a:r>
            <a:r>
              <a:rPr lang="pt-BR" sz="2400" b="1" smtClean="0"/>
              <a:t> </a:t>
            </a:r>
            <a:r>
              <a:rPr lang="pt-BR" sz="2400" b="1" smtClean="0"/>
              <a:t>1.11.11 </a:t>
            </a:r>
            <a:endParaRPr lang="pt-BR" sz="2400" b="1" dirty="0" smtClean="0"/>
          </a:p>
          <a:p>
            <a:endParaRPr lang="pt-BR" sz="2400" b="1" dirty="0"/>
          </a:p>
          <a:p>
            <a:r>
              <a:rPr lang="pt-BR" sz="2400" b="1" dirty="0" smtClean="0"/>
              <a:t>                    11.02.2011          20.11.2011	11.11.11</a:t>
            </a:r>
          </a:p>
          <a:p>
            <a:endParaRPr lang="pt-BR" sz="2400" b="1" dirty="0" smtClean="0"/>
          </a:p>
          <a:p>
            <a:r>
              <a:rPr lang="pt-BR" sz="2400" b="1" dirty="0" smtClean="0"/>
              <a:t>2012            21.02.2012              20.12.12	12.12.12</a:t>
            </a:r>
          </a:p>
          <a:p>
            <a:r>
              <a:rPr lang="pt-BR" sz="2400" dirty="0" smtClean="0"/>
              <a:t>                                              </a:t>
            </a:r>
            <a:endParaRPr lang="pt-BR" sz="2400" dirty="0"/>
          </a:p>
        </p:txBody>
      </p:sp>
    </p:spTree>
    <p:extLst>
      <p:ext uri="{BB962C8B-B14F-4D97-AF65-F5344CB8AC3E}">
        <p14:creationId xmlns:p14="http://schemas.microsoft.com/office/powerpoint/2010/main" xmlns="" val="3104362689"/>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5" name="Retângulo 4"/>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3" name="CaixaDeTexto 2"/>
          <p:cNvSpPr txBox="1"/>
          <p:nvPr/>
        </p:nvSpPr>
        <p:spPr>
          <a:xfrm>
            <a:off x="1331640" y="2564904"/>
            <a:ext cx="7416824" cy="2400657"/>
          </a:xfrm>
          <a:prstGeom prst="rect">
            <a:avLst/>
          </a:prstGeom>
          <a:noFill/>
        </p:spPr>
        <p:txBody>
          <a:bodyPr wrap="square" rtlCol="0">
            <a:spAutoFit/>
          </a:bodyPr>
          <a:lstStyle>
            <a:defPPr>
              <a:defRPr lang="pt-BR"/>
            </a:defPPr>
            <a:lvl1pPr algn="just">
              <a:lnSpc>
                <a:spcPct val="150000"/>
              </a:lnSpc>
              <a:spcAft>
                <a:spcPts val="0"/>
              </a:spcAft>
              <a:defRPr sz="2000" b="1">
                <a:ln w="1905"/>
                <a:effectLst>
                  <a:innerShdw blurRad="69850" dist="43180" dir="5400000">
                    <a:srgbClr val="000000">
                      <a:alpha val="65000"/>
                    </a:srgbClr>
                  </a:innerShdw>
                </a:effectLst>
                <a:latin typeface="Arial"/>
                <a:ea typeface="Calibri"/>
                <a:cs typeface="Times New Roman"/>
              </a:defRPr>
            </a:lvl1pPr>
          </a:lstStyle>
          <a:p>
            <a:r>
              <a:rPr lang="pt-BR" dirty="0" smtClean="0"/>
              <a:t>Determinação</a:t>
            </a:r>
            <a:r>
              <a:rPr lang="pt-BR" dirty="0"/>
              <a:t>, eficiência, organização, bom julgamento, objetividade, habilidade administrativa,  profissionalismo, capacidade  para lidar com dinheiro e negócios, equilíbrio, senso de justiça, poder, ambição, intolerância, arrogância, impaciência, tensão.</a:t>
            </a:r>
          </a:p>
        </p:txBody>
      </p:sp>
      <p:sp>
        <p:nvSpPr>
          <p:cNvPr id="7" name="Título 1"/>
          <p:cNvSpPr txBox="1">
            <a:spLocks/>
          </p:cNvSpPr>
          <p:nvPr/>
        </p:nvSpPr>
        <p:spPr>
          <a:xfrm>
            <a:off x="107504" y="238386"/>
            <a:ext cx="8928992"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SIGNIFICADO DOS NÚMEROS</a:t>
            </a:r>
            <a:endParaRPr lang="pt-BR" sz="48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
        <p:nvSpPr>
          <p:cNvPr id="8" name="Título 1"/>
          <p:cNvSpPr txBox="1">
            <a:spLocks/>
          </p:cNvSpPr>
          <p:nvPr/>
        </p:nvSpPr>
        <p:spPr>
          <a:xfrm>
            <a:off x="620896" y="2437185"/>
            <a:ext cx="729598"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80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rPr>
              <a:t>8</a:t>
            </a:r>
          </a:p>
        </p:txBody>
      </p:sp>
    </p:spTree>
    <p:extLst>
      <p:ext uri="{BB962C8B-B14F-4D97-AF65-F5344CB8AC3E}">
        <p14:creationId xmlns:p14="http://schemas.microsoft.com/office/powerpoint/2010/main" xmlns="" val="2542044314"/>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5" name="Retângulo 4"/>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3" name="CaixaDeTexto 2"/>
          <p:cNvSpPr txBox="1"/>
          <p:nvPr/>
        </p:nvSpPr>
        <p:spPr>
          <a:xfrm>
            <a:off x="1433523" y="2132856"/>
            <a:ext cx="7056784" cy="3323987"/>
          </a:xfrm>
          <a:prstGeom prst="rect">
            <a:avLst/>
          </a:prstGeom>
          <a:noFill/>
        </p:spPr>
        <p:txBody>
          <a:bodyPr wrap="square" rtlCol="0">
            <a:spAutoFit/>
          </a:bodyPr>
          <a:lstStyle>
            <a:defPPr>
              <a:defRPr lang="pt-BR"/>
            </a:defPPr>
            <a:lvl1pPr algn="just">
              <a:lnSpc>
                <a:spcPct val="150000"/>
              </a:lnSpc>
              <a:spcAft>
                <a:spcPts val="0"/>
              </a:spcAft>
              <a:defRPr sz="2000" b="1">
                <a:ln w="1905"/>
                <a:effectLst>
                  <a:innerShdw blurRad="69850" dist="43180" dir="5400000">
                    <a:srgbClr val="000000">
                      <a:alpha val="65000"/>
                    </a:srgbClr>
                  </a:innerShdw>
                </a:effectLst>
                <a:latin typeface="Arial"/>
                <a:ea typeface="Calibri"/>
                <a:cs typeface="Times New Roman"/>
              </a:defRPr>
            </a:lvl1pPr>
          </a:lstStyle>
          <a:p>
            <a:r>
              <a:rPr lang="pt-BR" dirty="0" smtClean="0"/>
              <a:t>Visão </a:t>
            </a:r>
            <a:r>
              <a:rPr lang="pt-BR" dirty="0"/>
              <a:t>ampla, intuição, bom poder de conclusão, entusiasmo, compreensão, habilidade psíquica, percepção, maturidade, generosidade, capacidade para ouvir e orientar, capacidade artística, fraternidade, idealismo, tolerância, paciência, </a:t>
            </a:r>
            <a:r>
              <a:rPr lang="pt-BR" dirty="0" err="1"/>
              <a:t>compassividade</a:t>
            </a:r>
            <a:r>
              <a:rPr lang="pt-BR" dirty="0"/>
              <a:t>, insociabilidade, indiscrição, dramaticidade, dispersão, fanatismo.</a:t>
            </a:r>
          </a:p>
        </p:txBody>
      </p:sp>
      <p:sp>
        <p:nvSpPr>
          <p:cNvPr id="8" name="Título 1"/>
          <p:cNvSpPr txBox="1">
            <a:spLocks/>
          </p:cNvSpPr>
          <p:nvPr/>
        </p:nvSpPr>
        <p:spPr>
          <a:xfrm>
            <a:off x="107504" y="238386"/>
            <a:ext cx="8928992"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b="1" spc="150" dirty="0" smtClean="0">
                <a:ln w="11430">
                  <a:solidFill>
                    <a:schemeClr val="tx1">
                      <a:lumMod val="95000"/>
                      <a:lumOff val="5000"/>
                    </a:schemeClr>
                  </a:solidFill>
                </a:ln>
                <a:solidFill>
                  <a:srgbClr val="FFC000"/>
                </a:solidFill>
                <a:effectLst>
                  <a:outerShdw blurRad="25400" algn="tl" rotWithShape="0">
                    <a:srgbClr val="000000">
                      <a:alpha val="43000"/>
                    </a:srgbClr>
                  </a:outerShdw>
                </a:effectLst>
              </a:rPr>
              <a:t>SIGNIFICADO DOS NÚMEROS</a:t>
            </a:r>
            <a:endParaRPr lang="pt-BR" sz="48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endParaRPr>
          </a:p>
        </p:txBody>
      </p:sp>
      <p:sp>
        <p:nvSpPr>
          <p:cNvPr id="9" name="Título 1"/>
          <p:cNvSpPr txBox="1">
            <a:spLocks/>
          </p:cNvSpPr>
          <p:nvPr/>
        </p:nvSpPr>
        <p:spPr>
          <a:xfrm>
            <a:off x="774339" y="1994860"/>
            <a:ext cx="729598"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8000" b="1" spc="150" dirty="0">
                <a:ln w="11430">
                  <a:solidFill>
                    <a:schemeClr val="tx1">
                      <a:lumMod val="95000"/>
                      <a:lumOff val="5000"/>
                    </a:schemeClr>
                  </a:solidFill>
                </a:ln>
                <a:solidFill>
                  <a:srgbClr val="FFC000"/>
                </a:solidFill>
                <a:effectLst>
                  <a:outerShdw blurRad="25400" algn="tl" rotWithShape="0">
                    <a:srgbClr val="000000">
                      <a:alpha val="43000"/>
                    </a:srgbClr>
                  </a:outerShdw>
                </a:effectLst>
              </a:rPr>
              <a:t>9</a:t>
            </a:r>
          </a:p>
        </p:txBody>
      </p:sp>
    </p:spTree>
    <p:extLst>
      <p:ext uri="{BB962C8B-B14F-4D97-AF65-F5344CB8AC3E}">
        <p14:creationId xmlns:p14="http://schemas.microsoft.com/office/powerpoint/2010/main" xmlns="" val="2588286943"/>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7" name="Retângulo 6"/>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4" name="Retângulo 3"/>
          <p:cNvSpPr/>
          <p:nvPr/>
        </p:nvSpPr>
        <p:spPr>
          <a:xfrm>
            <a:off x="1331640" y="766732"/>
            <a:ext cx="6624736" cy="5324535"/>
          </a:xfrm>
          <a:prstGeom prst="rect">
            <a:avLst/>
          </a:prstGeom>
        </p:spPr>
        <p:txBody>
          <a:bodyPr wrap="square">
            <a:spAutoFit/>
          </a:bodyPr>
          <a:lstStyle/>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ITAMAR FRANCO: 28.6.1930 – 2</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FERNANDO HENRIQUE CARDOSO: 18.6.1931 – 2</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LUIZ INÁCIO LULA DA SILVA: 27.10.1945 – 2</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DILMA ROUSSEF: 14.12.1947 – 2</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JOSÉ SERRA: 19.3.1942 – 2</a:t>
            </a:r>
          </a:p>
          <a:p>
            <a:pPr lvl="0"/>
            <a:endParaRPr lang="pt-BR" sz="2000" b="1" dirty="0">
              <a:ln w="1905"/>
              <a:effectLst>
                <a:innerShdw blurRad="69850" dist="43180" dir="5400000">
                  <a:srgbClr val="000000">
                    <a:alpha val="65000"/>
                  </a:srgbClr>
                </a:innerShdw>
              </a:effectLst>
              <a:latin typeface="Arial"/>
              <a:ea typeface="Calibri"/>
              <a:cs typeface="Times New Roman"/>
            </a:endParaRPr>
          </a:p>
          <a:p>
            <a:pPr lvl="0"/>
            <a:endParaRPr lang="pt-BR" sz="2000" b="1" dirty="0">
              <a:ln w="1905"/>
              <a:effectLst>
                <a:innerShdw blurRad="69850" dist="43180" dir="5400000">
                  <a:srgbClr val="000000">
                    <a:alpha val="65000"/>
                  </a:srgbClr>
                </a:innerShdw>
              </a:effectLst>
              <a:latin typeface="Arial"/>
              <a:ea typeface="Calibri"/>
              <a:cs typeface="Times New Roman"/>
            </a:endParaRPr>
          </a:p>
          <a:p>
            <a:pPr lvl="0"/>
            <a:endParaRPr lang="pt-BR" sz="2000" b="1" dirty="0">
              <a:ln w="1905"/>
              <a:effectLst>
                <a:innerShdw blurRad="69850" dist="43180" dir="5400000">
                  <a:srgbClr val="000000">
                    <a:alpha val="65000"/>
                  </a:srgbClr>
                </a:innerShdw>
              </a:effectLst>
              <a:latin typeface="Arial"/>
              <a:ea typeface="Calibri"/>
              <a:cs typeface="Times New Roman"/>
            </a:endParaRP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GETÚLIO VARGAS: 19.4.1883 – 7</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JANIO QUADROS: 25.1.1917 – 8</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FERNANDO COLLOR: 12.8.1949 – 7</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LAMPIÃO: 07.07.1897 – 3</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MICHEL TEMER: 23.9.1940 – 1</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SANTOS DUMONT: 20.7.1873 – 1</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STEVEN JOBS: 24.2.1955 – 1</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CHICO BUARQUE DE HOLANDA: 19.6.1944 – 7</a:t>
            </a:r>
          </a:p>
          <a:p>
            <a:pPr marL="342900" lvl="0" indent="-342900">
              <a:buFont typeface="Arial" pitchFamily="34" charset="0"/>
              <a:buChar char="•"/>
            </a:pPr>
            <a:r>
              <a:rPr lang="pt-BR" sz="2000" b="1" dirty="0">
                <a:ln w="1905"/>
                <a:effectLst>
                  <a:innerShdw blurRad="69850" dist="43180" dir="5400000">
                    <a:srgbClr val="000000">
                      <a:alpha val="65000"/>
                    </a:srgbClr>
                  </a:innerShdw>
                </a:effectLst>
                <a:latin typeface="Arial"/>
                <a:ea typeface="Calibri"/>
                <a:cs typeface="Times New Roman"/>
              </a:rPr>
              <a:t>VINICIUS DE MORAIS: 19.10.1913 - 7</a:t>
            </a:r>
          </a:p>
        </p:txBody>
      </p:sp>
    </p:spTree>
    <p:extLst>
      <p:ext uri="{BB962C8B-B14F-4D97-AF65-F5344CB8AC3E}">
        <p14:creationId xmlns:p14="http://schemas.microsoft.com/office/powerpoint/2010/main" xmlns="" val="229752313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2" name="Título 1"/>
          <p:cNvSpPr>
            <a:spLocks noGrp="1"/>
          </p:cNvSpPr>
          <p:nvPr>
            <p:ph type="title"/>
          </p:nvPr>
        </p:nvSpPr>
        <p:spPr/>
        <p:txBody>
          <a:bodyPr/>
          <a:lstStyle/>
          <a:p>
            <a:r>
              <a:rPr lang="pt-BR" b="1" dirty="0" smtClean="0"/>
              <a:t>QUEM NASCEU EM</a:t>
            </a:r>
            <a:endParaRPr lang="pt-BR" b="1" dirty="0"/>
          </a:p>
        </p:txBody>
      </p:sp>
      <p:sp>
        <p:nvSpPr>
          <p:cNvPr id="3" name="CaixaDeTexto 2"/>
          <p:cNvSpPr txBox="1"/>
          <p:nvPr/>
        </p:nvSpPr>
        <p:spPr>
          <a:xfrm>
            <a:off x="721237" y="1536564"/>
            <a:ext cx="7704856" cy="4801314"/>
          </a:xfrm>
          <a:prstGeom prst="rect">
            <a:avLst/>
          </a:prstGeom>
          <a:noFill/>
        </p:spPr>
        <p:txBody>
          <a:bodyPr wrap="square" rtlCol="0">
            <a:spAutoFit/>
          </a:bodyPr>
          <a:lstStyle/>
          <a:p>
            <a:pPr marL="342900" indent="-342900">
              <a:buFont typeface="Arial" pitchFamily="34" charset="0"/>
              <a:buChar char="•"/>
            </a:pPr>
            <a:r>
              <a:rPr lang="pt-BR" sz="2400" b="1" dirty="0" smtClean="0"/>
              <a:t>Em 2011 quem nasceu nos anos 1.9.. A soma da década de nascimento com a idade vai dar sempre 111.</a:t>
            </a:r>
          </a:p>
          <a:p>
            <a:endParaRPr lang="pt-BR" sz="2400" b="1" dirty="0"/>
          </a:p>
          <a:p>
            <a:r>
              <a:rPr lang="pt-BR" sz="2400" b="1" dirty="0" smtClean="0"/>
              <a:t>		Ex.: 1940: 40 + 71 = 111</a:t>
            </a:r>
          </a:p>
          <a:p>
            <a:endParaRPr lang="pt-BR" sz="2400" b="1" dirty="0" smtClean="0"/>
          </a:p>
          <a:p>
            <a:pPr marL="342900" indent="-342900">
              <a:buFont typeface="Arial" pitchFamily="34" charset="0"/>
              <a:buChar char="•"/>
            </a:pPr>
            <a:r>
              <a:rPr lang="pt-BR" sz="2400" b="1" dirty="0" smtClean="0"/>
              <a:t>O mesmo acontece em todos os séculos. </a:t>
            </a:r>
          </a:p>
          <a:p>
            <a:pPr marL="342900" indent="-342900">
              <a:buFont typeface="Arial" pitchFamily="34" charset="0"/>
              <a:buChar char="•"/>
            </a:pPr>
            <a:r>
              <a:rPr lang="pt-BR" sz="2400" b="1" dirty="0" smtClean="0"/>
              <a:t>Exemplos:</a:t>
            </a:r>
          </a:p>
          <a:p>
            <a:endParaRPr lang="pt-BR" sz="2400" b="1" dirty="0"/>
          </a:p>
          <a:p>
            <a:pPr marL="342900" indent="-342900">
              <a:buFont typeface="Arial" pitchFamily="34" charset="0"/>
              <a:buChar char="•"/>
            </a:pPr>
            <a:r>
              <a:rPr lang="pt-BR" sz="2400" b="1" dirty="0" smtClean="0"/>
              <a:t>Em 1911, quem nasceu nos anos 1.8.., a soma da década </a:t>
            </a:r>
            <a:r>
              <a:rPr lang="pt-BR" sz="2400" b="1" smtClean="0"/>
              <a:t>de nascimento </a:t>
            </a:r>
            <a:r>
              <a:rPr lang="pt-BR" sz="2400" b="1" dirty="0" smtClean="0"/>
              <a:t>com a idade vai dar sempre 111.</a:t>
            </a:r>
          </a:p>
          <a:p>
            <a:endParaRPr lang="pt-BR" sz="2400" b="1" dirty="0"/>
          </a:p>
          <a:p>
            <a:r>
              <a:rPr lang="pt-BR" sz="2400" b="1" dirty="0" smtClean="0"/>
              <a:t>		Ex.: 1840: 40 + 71 = 111</a:t>
            </a:r>
          </a:p>
          <a:p>
            <a:endParaRPr lang="pt-BR" dirty="0" smtClean="0"/>
          </a:p>
        </p:txBody>
      </p:sp>
    </p:spTree>
    <p:extLst>
      <p:ext uri="{BB962C8B-B14F-4D97-AF65-F5344CB8AC3E}">
        <p14:creationId xmlns:p14="http://schemas.microsoft.com/office/powerpoint/2010/main" xmlns="" val="172989592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2" name="Título 1"/>
          <p:cNvSpPr>
            <a:spLocks noGrp="1"/>
          </p:cNvSpPr>
          <p:nvPr>
            <p:ph type="title"/>
          </p:nvPr>
        </p:nvSpPr>
        <p:spPr/>
        <p:txBody>
          <a:bodyPr/>
          <a:lstStyle/>
          <a:p>
            <a:r>
              <a:rPr lang="pt-BR" b="1" dirty="0" smtClean="0"/>
              <a:t>QUEM NASCEU EM</a:t>
            </a:r>
            <a:endParaRPr lang="pt-BR" b="1" dirty="0"/>
          </a:p>
        </p:txBody>
      </p:sp>
      <p:sp>
        <p:nvSpPr>
          <p:cNvPr id="3" name="CaixaDeTexto 2"/>
          <p:cNvSpPr txBox="1"/>
          <p:nvPr/>
        </p:nvSpPr>
        <p:spPr>
          <a:xfrm>
            <a:off x="179512" y="1700808"/>
            <a:ext cx="8964488" cy="3970318"/>
          </a:xfrm>
          <a:prstGeom prst="rect">
            <a:avLst/>
          </a:prstGeom>
          <a:noFill/>
        </p:spPr>
        <p:txBody>
          <a:bodyPr wrap="square" rtlCol="0">
            <a:spAutoFit/>
          </a:bodyPr>
          <a:lstStyle/>
          <a:p>
            <a:pPr marL="457200" indent="-457200">
              <a:buFont typeface="Arial" pitchFamily="34" charset="0"/>
              <a:buChar char="•"/>
            </a:pPr>
            <a:r>
              <a:rPr lang="pt-BR" sz="2800" b="1" dirty="0" smtClean="0"/>
              <a:t>Em 1311, quem nasceu nos anos 1.2.., a soma da década de nascimento com a idade vai dar sempre 111.</a:t>
            </a:r>
          </a:p>
          <a:p>
            <a:endParaRPr lang="pt-BR" sz="2800" b="1" dirty="0"/>
          </a:p>
          <a:p>
            <a:r>
              <a:rPr lang="pt-BR" sz="2800" b="1" dirty="0" smtClean="0"/>
              <a:t>		Ex.: 1240: 40 + 71 = 111</a:t>
            </a:r>
          </a:p>
          <a:p>
            <a:endParaRPr lang="pt-BR" sz="2800" b="1" dirty="0"/>
          </a:p>
          <a:p>
            <a:pPr marL="457200" indent="-457200">
              <a:buFont typeface="Arial" pitchFamily="34" charset="0"/>
              <a:buChar char="•"/>
            </a:pPr>
            <a:r>
              <a:rPr lang="pt-BR" sz="2800" b="1" dirty="0" smtClean="0"/>
              <a:t>Neste ano, quem nasceu a partir do ano 2.000 da unidade do ano com a idade vai dar sempre 11;</a:t>
            </a:r>
          </a:p>
          <a:p>
            <a:endParaRPr lang="pt-BR" sz="2800" b="1" dirty="0"/>
          </a:p>
          <a:p>
            <a:r>
              <a:rPr lang="pt-BR" sz="2800" b="1" dirty="0" smtClean="0"/>
              <a:t>		Ex.:2005: 5 + 6 = 11</a:t>
            </a:r>
            <a:endParaRPr lang="pt-BR" sz="2800" b="1" dirty="0"/>
          </a:p>
        </p:txBody>
      </p:sp>
    </p:spTree>
    <p:extLst>
      <p:ext uri="{BB962C8B-B14F-4D97-AF65-F5344CB8AC3E}">
        <p14:creationId xmlns:p14="http://schemas.microsoft.com/office/powerpoint/2010/main" xmlns="" val="2473101175"/>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2" name="Título 1"/>
          <p:cNvSpPr>
            <a:spLocks noGrp="1"/>
          </p:cNvSpPr>
          <p:nvPr>
            <p:ph type="title"/>
          </p:nvPr>
        </p:nvSpPr>
        <p:spPr>
          <a:xfrm>
            <a:off x="458865" y="476672"/>
            <a:ext cx="8229600" cy="1143000"/>
          </a:xfrm>
        </p:spPr>
        <p:txBody>
          <a:bodyPr>
            <a:normAutofit fontScale="90000"/>
          </a:bodyPr>
          <a:lstStyle/>
          <a:p>
            <a:r>
              <a:rPr lang="pt-BR" b="1" dirty="0" smtClean="0"/>
              <a:t>OUTRAS COINCIDÊNCIAS COM O NÚMERO 11</a:t>
            </a:r>
            <a:endParaRPr lang="pt-BR" b="1" dirty="0"/>
          </a:p>
        </p:txBody>
      </p:sp>
      <p:sp>
        <p:nvSpPr>
          <p:cNvPr id="3" name="CaixaDeTexto 2"/>
          <p:cNvSpPr txBox="1"/>
          <p:nvPr/>
        </p:nvSpPr>
        <p:spPr>
          <a:xfrm>
            <a:off x="395536" y="1988840"/>
            <a:ext cx="8568952" cy="3477875"/>
          </a:xfrm>
          <a:prstGeom prst="rect">
            <a:avLst/>
          </a:prstGeom>
          <a:noFill/>
        </p:spPr>
        <p:txBody>
          <a:bodyPr wrap="square" rtlCol="0">
            <a:spAutoFit/>
          </a:bodyPr>
          <a:lstStyle/>
          <a:p>
            <a:pPr marL="342900" indent="-342900">
              <a:buFont typeface="Arial" pitchFamily="34" charset="0"/>
              <a:buChar char="•"/>
            </a:pPr>
            <a:r>
              <a:rPr lang="pt-BR" sz="2000" b="1" dirty="0" smtClean="0"/>
              <a:t>New York City tem 11 letras</a:t>
            </a:r>
          </a:p>
          <a:p>
            <a:pPr marL="342900" indent="-342900">
              <a:buFont typeface="Arial" pitchFamily="34" charset="0"/>
              <a:buChar char="•"/>
            </a:pPr>
            <a:r>
              <a:rPr lang="pt-BR" sz="2000" b="1" dirty="0" smtClean="0"/>
              <a:t>Afeganistão tem 11 letras</a:t>
            </a:r>
          </a:p>
          <a:p>
            <a:pPr marL="342900" indent="-342900">
              <a:buFont typeface="Arial" pitchFamily="34" charset="0"/>
              <a:buChar char="•"/>
            </a:pPr>
            <a:r>
              <a:rPr lang="pt-BR" sz="2000" b="1" dirty="0" smtClean="0"/>
              <a:t>“The Pentagon” tem 11 letras</a:t>
            </a:r>
          </a:p>
          <a:p>
            <a:pPr marL="342900" indent="-342900">
              <a:buFont typeface="Arial" pitchFamily="34" charset="0"/>
              <a:buChar char="•"/>
            </a:pPr>
            <a:r>
              <a:rPr lang="pt-BR" sz="2000" b="1" dirty="0" smtClean="0"/>
              <a:t>Ramsin Yuseb (terrorista que atentou contra as Torres Gêmeas em 1993) tem 11 letras</a:t>
            </a:r>
          </a:p>
          <a:p>
            <a:pPr marL="342900" indent="-342900">
              <a:buFont typeface="Arial" pitchFamily="34" charset="0"/>
              <a:buChar char="•"/>
            </a:pPr>
            <a:r>
              <a:rPr lang="pt-BR" sz="2000" b="1" dirty="0" smtClean="0"/>
              <a:t>George W. Bush tem 11 letras</a:t>
            </a:r>
          </a:p>
          <a:p>
            <a:pPr marL="342900" indent="-342900">
              <a:buFont typeface="Arial" pitchFamily="34" charset="0"/>
              <a:buChar char="•"/>
            </a:pPr>
            <a:r>
              <a:rPr lang="pt-BR" sz="2000" b="1" dirty="0" smtClean="0"/>
              <a:t>New York é o Estado n</a:t>
            </a:r>
            <a:r>
              <a:rPr lang="pt-BR" sz="2000" b="1" baseline="30000" dirty="0" smtClean="0"/>
              <a:t>o</a:t>
            </a:r>
            <a:r>
              <a:rPr lang="pt-BR" sz="2000" b="1" dirty="0" smtClean="0"/>
              <a:t> 11 dos Estados Unidos</a:t>
            </a:r>
          </a:p>
          <a:p>
            <a:pPr marL="342900" indent="-342900">
              <a:buFont typeface="Arial" pitchFamily="34" charset="0"/>
              <a:buChar char="•"/>
            </a:pPr>
            <a:r>
              <a:rPr lang="pt-BR" sz="2000" b="1" dirty="0" smtClean="0"/>
              <a:t>O primeiro  dos vôos que embateu contra as Torres Gêmeas era o n</a:t>
            </a:r>
            <a:r>
              <a:rPr lang="pt-BR" sz="2000" b="1" baseline="30000" dirty="0" smtClean="0"/>
              <a:t>o</a:t>
            </a:r>
            <a:r>
              <a:rPr lang="pt-BR" sz="2000" b="1" dirty="0" smtClean="0"/>
              <a:t> 11</a:t>
            </a:r>
          </a:p>
          <a:p>
            <a:pPr marL="342900" indent="-342900">
              <a:buFont typeface="Arial" pitchFamily="34" charset="0"/>
              <a:buChar char="•"/>
            </a:pPr>
            <a:r>
              <a:rPr lang="pt-BR" sz="2000" b="1" dirty="0" smtClean="0"/>
              <a:t>O vôo n</a:t>
            </a:r>
            <a:r>
              <a:rPr lang="pt-BR" sz="2000" b="1" baseline="30000" dirty="0" smtClean="0"/>
              <a:t>o</a:t>
            </a:r>
            <a:r>
              <a:rPr lang="pt-BR" sz="2000" b="1" dirty="0" smtClean="0"/>
              <a:t> 11 levava a bordo 92 passageiros. 9 + 2 = 11</a:t>
            </a:r>
          </a:p>
          <a:p>
            <a:pPr marL="342900" indent="-342900">
              <a:buFont typeface="Arial" pitchFamily="34" charset="0"/>
              <a:buChar char="•"/>
            </a:pPr>
            <a:r>
              <a:rPr lang="pt-BR" sz="2000" b="1" dirty="0" smtClean="0"/>
              <a:t>O vôo n</a:t>
            </a:r>
            <a:r>
              <a:rPr lang="pt-BR" sz="2000" b="1" baseline="30000" dirty="0" smtClean="0"/>
              <a:t>o</a:t>
            </a:r>
            <a:r>
              <a:rPr lang="pt-BR" sz="2000" b="1" dirty="0" smtClean="0"/>
              <a:t> 77, que também embateu contra as Torres tinha 65 passageiros. 6 + 5 = 11</a:t>
            </a:r>
          </a:p>
        </p:txBody>
      </p:sp>
    </p:spTree>
    <p:extLst>
      <p:ext uri="{BB962C8B-B14F-4D97-AF65-F5344CB8AC3E}">
        <p14:creationId xmlns:p14="http://schemas.microsoft.com/office/powerpoint/2010/main" xmlns="" val="397190010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2" name="Título 1"/>
          <p:cNvSpPr>
            <a:spLocks noGrp="1"/>
          </p:cNvSpPr>
          <p:nvPr>
            <p:ph type="title"/>
          </p:nvPr>
        </p:nvSpPr>
        <p:spPr/>
        <p:txBody>
          <a:bodyPr>
            <a:normAutofit fontScale="90000"/>
          </a:bodyPr>
          <a:lstStyle/>
          <a:p>
            <a:r>
              <a:rPr lang="pt-BR" b="1" dirty="0" smtClean="0"/>
              <a:t>OUTRAS COINCIDÊNCIAS COM O NÚMERO 11</a:t>
            </a:r>
            <a:endParaRPr lang="pt-BR" b="1" dirty="0"/>
          </a:p>
        </p:txBody>
      </p:sp>
      <p:sp>
        <p:nvSpPr>
          <p:cNvPr id="4" name="CaixaDeTexto 3"/>
          <p:cNvSpPr txBox="1"/>
          <p:nvPr/>
        </p:nvSpPr>
        <p:spPr>
          <a:xfrm>
            <a:off x="611560" y="1916832"/>
            <a:ext cx="7992888" cy="4801314"/>
          </a:xfrm>
          <a:prstGeom prst="rect">
            <a:avLst/>
          </a:prstGeom>
          <a:noFill/>
        </p:spPr>
        <p:txBody>
          <a:bodyPr wrap="square" rtlCol="0">
            <a:spAutoFit/>
          </a:bodyPr>
          <a:lstStyle/>
          <a:p>
            <a:pPr marL="285750" lvl="0" indent="-285750">
              <a:buFont typeface="Arial" pitchFamily="34" charset="0"/>
              <a:buChar char="•"/>
            </a:pPr>
            <a:r>
              <a:rPr lang="pt-BR" sz="2400" b="1" dirty="0">
                <a:solidFill>
                  <a:prstClr val="black"/>
                </a:solidFill>
              </a:rPr>
              <a:t>A data, 9.11, coincide com o número de emergência norte americano: 911. </a:t>
            </a:r>
            <a:endParaRPr lang="pt-BR" sz="2400" b="1" dirty="0" smtClean="0">
              <a:solidFill>
                <a:prstClr val="black"/>
              </a:solidFill>
            </a:endParaRPr>
          </a:p>
          <a:p>
            <a:pPr marL="285750" lvl="0" indent="-285750">
              <a:buFont typeface="Arial" pitchFamily="34" charset="0"/>
              <a:buChar char="•"/>
            </a:pPr>
            <a:r>
              <a:rPr lang="pt-BR" sz="2400" b="1" dirty="0" smtClean="0">
                <a:solidFill>
                  <a:prstClr val="black"/>
                </a:solidFill>
              </a:rPr>
              <a:t>9 </a:t>
            </a:r>
            <a:r>
              <a:rPr lang="pt-BR" sz="2400" b="1" dirty="0">
                <a:solidFill>
                  <a:prstClr val="black"/>
                </a:solidFill>
              </a:rPr>
              <a:t>+ 1 + 1 = </a:t>
            </a:r>
            <a:r>
              <a:rPr lang="pt-BR" sz="2400" b="1" dirty="0" smtClean="0">
                <a:solidFill>
                  <a:prstClr val="black"/>
                </a:solidFill>
              </a:rPr>
              <a:t>11</a:t>
            </a:r>
          </a:p>
          <a:p>
            <a:pPr marL="285750" lvl="0" indent="-285750">
              <a:buFont typeface="Arial" pitchFamily="34" charset="0"/>
              <a:buChar char="•"/>
            </a:pPr>
            <a:r>
              <a:rPr lang="pt-BR" sz="2400" b="1" dirty="0" smtClean="0">
                <a:solidFill>
                  <a:prstClr val="black"/>
                </a:solidFill>
              </a:rPr>
              <a:t>O dia 11 de setembro é o dia do número 254 do ano. 2 + 5 + 4 = 11</a:t>
            </a:r>
          </a:p>
          <a:p>
            <a:pPr marL="285750" lvl="0" indent="-285750">
              <a:buFont typeface="Arial" pitchFamily="34" charset="0"/>
              <a:buChar char="•"/>
            </a:pPr>
            <a:r>
              <a:rPr lang="pt-BR" sz="2400" b="1" dirty="0" smtClean="0">
                <a:solidFill>
                  <a:prstClr val="black"/>
                </a:solidFill>
              </a:rPr>
              <a:t>A partir de 11 de setembro sobram 111 dias do ano</a:t>
            </a:r>
          </a:p>
          <a:p>
            <a:pPr marL="285750" lvl="0" indent="-285750">
              <a:buFont typeface="Arial" pitchFamily="34" charset="0"/>
              <a:buChar char="•"/>
            </a:pPr>
            <a:r>
              <a:rPr lang="pt-BR" sz="2400" b="1" dirty="0" smtClean="0">
                <a:solidFill>
                  <a:prstClr val="black"/>
                </a:solidFill>
              </a:rPr>
              <a:t>O famoso Nostradamus (11 letras) profetiza a destruição de New York na Centúria 11 de seus versos.</a:t>
            </a:r>
          </a:p>
          <a:p>
            <a:pPr marL="285750" lvl="0" indent="-285750">
              <a:buFont typeface="Arial" pitchFamily="34" charset="0"/>
              <a:buChar char="•"/>
            </a:pPr>
            <a:r>
              <a:rPr lang="pt-BR" sz="2400" b="1" dirty="0" smtClean="0">
                <a:solidFill>
                  <a:prstClr val="black"/>
                </a:solidFill>
              </a:rPr>
              <a:t>As Torres Gêmeas tinham a forma de um gigantesco número 11</a:t>
            </a:r>
          </a:p>
          <a:p>
            <a:pPr marL="285750" lvl="0" indent="-285750">
              <a:buFont typeface="Arial" pitchFamily="34" charset="0"/>
              <a:buChar char="•"/>
            </a:pPr>
            <a:r>
              <a:rPr lang="pt-BR" sz="2400" b="1" dirty="0" smtClean="0">
                <a:solidFill>
                  <a:prstClr val="black"/>
                </a:solidFill>
              </a:rPr>
              <a:t>O atentado de Madrid aconteceu no dia 11.03.2004.  1 + 1 + 3 + 2 + 4 = 11</a:t>
            </a:r>
            <a:endParaRPr lang="pt-BR" sz="2400" b="1" dirty="0">
              <a:solidFill>
                <a:prstClr val="black"/>
              </a:solidFill>
            </a:endParaRPr>
          </a:p>
          <a:p>
            <a:pPr lvl="0"/>
            <a:endParaRPr lang="pt-BR" dirty="0">
              <a:solidFill>
                <a:prstClr val="black"/>
              </a:solidFill>
            </a:endParaRPr>
          </a:p>
        </p:txBody>
      </p:sp>
    </p:spTree>
    <p:extLst>
      <p:ext uri="{BB962C8B-B14F-4D97-AF65-F5344CB8AC3E}">
        <p14:creationId xmlns:p14="http://schemas.microsoft.com/office/powerpoint/2010/main" xmlns="" val="410722782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2" name="Título 1"/>
          <p:cNvSpPr>
            <a:spLocks noGrp="1"/>
          </p:cNvSpPr>
          <p:nvPr>
            <p:ph type="title"/>
          </p:nvPr>
        </p:nvSpPr>
        <p:spPr/>
        <p:txBody>
          <a:bodyPr/>
          <a:lstStyle/>
          <a:p>
            <a:r>
              <a:rPr lang="pt-BR" b="1" dirty="0" smtClean="0"/>
              <a:t>NÚMEROS ROMANOS</a:t>
            </a:r>
            <a:endParaRPr lang="pt-BR" b="1" dirty="0"/>
          </a:p>
        </p:txBody>
      </p:sp>
      <p:sp>
        <p:nvSpPr>
          <p:cNvPr id="4" name="CaixaDeTexto 3"/>
          <p:cNvSpPr txBox="1"/>
          <p:nvPr/>
        </p:nvSpPr>
        <p:spPr>
          <a:xfrm>
            <a:off x="2483768" y="1988838"/>
            <a:ext cx="5832648" cy="3170099"/>
          </a:xfrm>
          <a:prstGeom prst="rect">
            <a:avLst/>
          </a:prstGeom>
          <a:noFill/>
        </p:spPr>
        <p:txBody>
          <a:bodyPr wrap="square" rtlCol="0">
            <a:spAutoFit/>
          </a:bodyPr>
          <a:lstStyle/>
          <a:p>
            <a:r>
              <a:rPr lang="pt-BR" sz="4000" b="1" dirty="0" smtClean="0"/>
              <a:t>I	II	III	IV	V</a:t>
            </a:r>
          </a:p>
          <a:p>
            <a:endParaRPr lang="pt-BR" sz="4000" b="1" dirty="0"/>
          </a:p>
          <a:p>
            <a:endParaRPr lang="pt-BR" sz="4000" b="1" dirty="0" smtClean="0"/>
          </a:p>
          <a:p>
            <a:endParaRPr lang="pt-BR" sz="4000" b="1" dirty="0"/>
          </a:p>
          <a:p>
            <a:r>
              <a:rPr lang="pt-BR" sz="4000" b="1" dirty="0" smtClean="0"/>
              <a:t>VI	VII	VIII	IX	X</a:t>
            </a:r>
            <a:endParaRPr lang="pt-BR" sz="4000" b="1" dirty="0"/>
          </a:p>
        </p:txBody>
      </p:sp>
    </p:spTree>
    <p:extLst>
      <p:ext uri="{BB962C8B-B14F-4D97-AF65-F5344CB8AC3E}">
        <p14:creationId xmlns:p14="http://schemas.microsoft.com/office/powerpoint/2010/main" xmlns="" val="283323541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GlowDiffused trans="25000" intensity="3"/>
                    </a14:imgEffect>
                  </a14:imgLayer>
                </a14:imgProps>
              </a:ext>
              <a:ext uri="{28A0092B-C50C-407E-A947-70E740481C1C}">
                <a14:useLocalDpi xmlns:a14="http://schemas.microsoft.com/office/drawing/2010/main" xmlns="" val="0"/>
              </a:ext>
            </a:extLst>
          </a:blip>
          <a:srcRect r="8342"/>
          <a:stretch/>
        </p:blipFill>
        <p:spPr>
          <a:xfrm>
            <a:off x="3330" y="0"/>
            <a:ext cx="9140670" cy="6855170"/>
          </a:xfrm>
          <a:prstGeom prst="rect">
            <a:avLst/>
          </a:prstGeom>
        </p:spPr>
      </p:pic>
      <p:sp>
        <p:nvSpPr>
          <p:cNvPr id="6" name="Retângulo 5"/>
          <p:cNvSpPr/>
          <p:nvPr/>
        </p:nvSpPr>
        <p:spPr>
          <a:xfrm>
            <a:off x="-180528" y="-99392"/>
            <a:ext cx="9505056" cy="7056784"/>
          </a:xfrm>
          <a:prstGeom prst="rect">
            <a:avLst/>
          </a:prstGeom>
          <a:solidFill>
            <a:srgbClr val="FFFFFF">
              <a:alpha val="4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pt-BR">
              <a:solidFill>
                <a:prstClr val="black"/>
              </a:solidFill>
            </a:endParaRPr>
          </a:p>
        </p:txBody>
      </p:sp>
      <p:pic>
        <p:nvPicPr>
          <p:cNvPr id="4" name="Espaço Reservado para Conteúdo 3" descr="http://i44.photobucket.com/albums/f1/arteevicio/angulosnumeros.jpg">
            <a:hlinkClick r:id="rId4"/>
          </p:cNvPr>
          <p:cNvPicPr>
            <a:picLocks noGrp="1"/>
          </p:cNvPicPr>
          <p:nvPr>
            <p:ph idx="1"/>
          </p:nvPr>
        </p:nvPicPr>
        <p:blipFill>
          <a:blip r:embed="rId5" cstate="print">
            <a:clrChange>
              <a:clrFrom>
                <a:srgbClr val="FFFFFF"/>
              </a:clrFrom>
              <a:clrTo>
                <a:srgbClr val="FFFFFF">
                  <a:alpha val="0"/>
                </a:srgbClr>
              </a:clrTo>
            </a:clrChange>
          </a:blip>
          <a:srcRect/>
          <a:stretch>
            <a:fillRect/>
          </a:stretch>
        </p:blipFill>
        <p:spPr bwMode="auto">
          <a:xfrm>
            <a:off x="1547664" y="1412776"/>
            <a:ext cx="6336704" cy="4752528"/>
          </a:xfrm>
          <a:prstGeom prst="rect">
            <a:avLst/>
          </a:prstGeom>
          <a:noFill/>
          <a:ln w="9525">
            <a:noFill/>
            <a:miter lim="800000"/>
            <a:headEnd/>
            <a:tailEnd/>
          </a:ln>
        </p:spPr>
      </p:pic>
      <p:sp>
        <p:nvSpPr>
          <p:cNvPr id="7" name="Título 1"/>
          <p:cNvSpPr txBox="1">
            <a:spLocks/>
          </p:cNvSpPr>
          <p:nvPr/>
        </p:nvSpPr>
        <p:spPr>
          <a:xfrm>
            <a:off x="308043" y="63478"/>
            <a:ext cx="8568952" cy="1296143"/>
          </a:xfrm>
          <a:prstGeom prst="rect">
            <a:avLst/>
          </a:prstGeom>
          <a:effectLst>
            <a:glow rad="127000">
              <a:schemeClr val="tx1">
                <a:lumMod val="95000"/>
                <a:lumOff val="5000"/>
              </a:schemeClr>
            </a:glow>
          </a:effectLst>
        </p:spPr>
        <p:txBody>
          <a:bodyPr vert="horz" lIns="91440" tIns="45720" rIns="91440" bIns="45720" rtlCol="0" anchor="ctr">
            <a:noAutofit/>
            <a:scene3d>
              <a:camera prst="orthographicFront"/>
              <a:lightRig rig="threePt" dir="t">
                <a:rot lat="0" lon="0" rev="0"/>
              </a:lightRig>
            </a:scene3d>
            <a:sp3d extrusionH="114300" contourW="25400" prstMaterial="matte">
              <a:bevelT w="190500" h="127000"/>
              <a:bevelB w="38100" h="38100"/>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5400" b="1" spc="150" dirty="0" smtClean="0">
                <a:ln w="11430">
                  <a:solidFill>
                    <a:prstClr val="black">
                      <a:lumMod val="95000"/>
                      <a:lumOff val="5000"/>
                    </a:prstClr>
                  </a:solidFill>
                </a:ln>
                <a:solidFill>
                  <a:srgbClr val="FFC000"/>
                </a:solidFill>
                <a:effectLst>
                  <a:outerShdw blurRad="25400" algn="tl" rotWithShape="0">
                    <a:srgbClr val="000000">
                      <a:alpha val="43000"/>
                    </a:srgbClr>
                  </a:outerShdw>
                </a:effectLst>
              </a:rPr>
              <a:t>A FORMA DOS NÚMEROS</a:t>
            </a:r>
            <a:endParaRPr lang="pt-BR" sz="5400" b="1" spc="150" dirty="0">
              <a:ln w="11430">
                <a:solidFill>
                  <a:prstClr val="black">
                    <a:lumMod val="95000"/>
                    <a:lumOff val="5000"/>
                  </a:prstClr>
                </a:solidFill>
              </a:ln>
              <a:solidFill>
                <a:srgbClr val="FFC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1614087307"/>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994</Words>
  <Application>Microsoft Office PowerPoint</Application>
  <PresentationFormat>Apresentação na tela (4:3)</PresentationFormat>
  <Paragraphs>145</Paragraphs>
  <Slides>32</Slides>
  <Notes>0</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Tema do Office</vt:lpstr>
      <vt:lpstr>A IMPORTÂNCIA  DOS NÚMEROS</vt:lpstr>
      <vt:lpstr>DATAS DIVERTIDAS</vt:lpstr>
      <vt:lpstr>DATAS DIVERTIDAS</vt:lpstr>
      <vt:lpstr>QUEM NASCEU EM</vt:lpstr>
      <vt:lpstr>QUEM NASCEU EM</vt:lpstr>
      <vt:lpstr>OUTRAS COINCIDÊNCIAS COM O NÚMERO 11</vt:lpstr>
      <vt:lpstr>OUTRAS COINCIDÊNCIAS COM O NÚMERO 11</vt:lpstr>
      <vt:lpstr>NÚMEROS ROMANOS</vt:lpstr>
      <vt:lpstr>Slide 9</vt:lpstr>
      <vt:lpstr>Slide 10</vt:lpstr>
      <vt:lpstr>Slide 11</vt:lpstr>
      <vt:lpstr>Slide 12</vt:lpstr>
      <vt:lpstr>CARTAS   DE   TARÔ</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Patricia Zurcher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NUMEROLOGIA</dc:title>
  <dc:creator>Patricia Zurcher</dc:creator>
  <cp:lastModifiedBy>Regina</cp:lastModifiedBy>
  <cp:revision>215</cp:revision>
  <dcterms:created xsi:type="dcterms:W3CDTF">2011-07-14T14:12:02Z</dcterms:created>
  <dcterms:modified xsi:type="dcterms:W3CDTF">2011-11-11T01:42:59Z</dcterms:modified>
</cp:coreProperties>
</file>